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1" r:id="rId20"/>
    <p:sldId id="275" r:id="rId21"/>
    <p:sldId id="276" r:id="rId22"/>
    <p:sldId id="277" r:id="rId23"/>
    <p:sldId id="278" r:id="rId24"/>
    <p:sldId id="279" r:id="rId25"/>
    <p:sldId id="280" r:id="rId26"/>
    <p:sldId id="282" r:id="rId27"/>
    <p:sldId id="287" r:id="rId28"/>
    <p:sldId id="283" r:id="rId29"/>
    <p:sldId id="284" r:id="rId30"/>
    <p:sldId id="285" r:id="rId31"/>
    <p:sldId id="286"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E41459-8082-45DC-9896-FB088819812F}" type="datetimeFigureOut">
              <a:rPr lang="ar-SA" smtClean="0"/>
              <a:t>02/03/1440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E543E76-7AC9-413A-8766-781ADB070F7A}"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0E543E76-7AC9-413A-8766-781ADB070F7A}" type="slidenum">
              <a:rPr lang="ar-SA" smtClean="0"/>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134806-EE58-44B2-8237-C64AD7DCBA0B}" type="datetime1">
              <a:rPr lang="en-US" smtClean="0"/>
              <a:t>11/10/2018</a:t>
            </a:fld>
            <a:endParaRPr lang="en-US"/>
          </a:p>
        </p:txBody>
      </p:sp>
      <p:sp>
        <p:nvSpPr>
          <p:cNvPr id="5" name="Footer Placeholder 4"/>
          <p:cNvSpPr>
            <a:spLocks noGrp="1"/>
          </p:cNvSpPr>
          <p:nvPr>
            <p:ph type="ftr" sz="quarter" idx="11"/>
          </p:nvPr>
        </p:nvSpPr>
        <p:spPr/>
        <p:txBody>
          <a:bodyPr/>
          <a:lstStyle/>
          <a:p>
            <a:r>
              <a:rPr lang="en-US" smtClean="0"/>
              <a:t>Mohammed.H.Ali</a:t>
            </a:r>
            <a:endParaRPr lang="en-US"/>
          </a:p>
        </p:txBody>
      </p:sp>
      <p:sp>
        <p:nvSpPr>
          <p:cNvPr id="6" name="Slide Number Placeholder 5"/>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377239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A892F-F3F0-4E27-A310-9B886998CE0A}" type="datetime1">
              <a:rPr lang="en-US" smtClean="0"/>
              <a:t>11/10/2018</a:t>
            </a:fld>
            <a:endParaRPr lang="en-US"/>
          </a:p>
        </p:txBody>
      </p:sp>
      <p:sp>
        <p:nvSpPr>
          <p:cNvPr id="5" name="Footer Placeholder 4"/>
          <p:cNvSpPr>
            <a:spLocks noGrp="1"/>
          </p:cNvSpPr>
          <p:nvPr>
            <p:ph type="ftr" sz="quarter" idx="11"/>
          </p:nvPr>
        </p:nvSpPr>
        <p:spPr/>
        <p:txBody>
          <a:bodyPr/>
          <a:lstStyle/>
          <a:p>
            <a:r>
              <a:rPr lang="en-US" smtClean="0"/>
              <a:t>Mohammed.H.Ali</a:t>
            </a:r>
            <a:endParaRPr lang="en-US"/>
          </a:p>
        </p:txBody>
      </p:sp>
      <p:sp>
        <p:nvSpPr>
          <p:cNvPr id="6" name="Slide Number Placeholder 5"/>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292231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920BF7-4637-41DE-938A-643BDAD13367}" type="datetime1">
              <a:rPr lang="en-US" smtClean="0"/>
              <a:t>11/10/2018</a:t>
            </a:fld>
            <a:endParaRPr lang="en-US"/>
          </a:p>
        </p:txBody>
      </p:sp>
      <p:sp>
        <p:nvSpPr>
          <p:cNvPr id="5" name="Footer Placeholder 4"/>
          <p:cNvSpPr>
            <a:spLocks noGrp="1"/>
          </p:cNvSpPr>
          <p:nvPr>
            <p:ph type="ftr" sz="quarter" idx="11"/>
          </p:nvPr>
        </p:nvSpPr>
        <p:spPr/>
        <p:txBody>
          <a:bodyPr/>
          <a:lstStyle/>
          <a:p>
            <a:r>
              <a:rPr lang="en-US" smtClean="0"/>
              <a:t>Mohammed.H.Ali</a:t>
            </a:r>
            <a:endParaRPr lang="en-US"/>
          </a:p>
        </p:txBody>
      </p:sp>
      <p:sp>
        <p:nvSpPr>
          <p:cNvPr id="6" name="Slide Number Placeholder 5"/>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355021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BA341-D2E6-449A-A18D-76E7DE12D93C}" type="datetime1">
              <a:rPr lang="en-US" smtClean="0"/>
              <a:t>11/10/2018</a:t>
            </a:fld>
            <a:endParaRPr lang="en-US"/>
          </a:p>
        </p:txBody>
      </p:sp>
      <p:sp>
        <p:nvSpPr>
          <p:cNvPr id="5" name="Footer Placeholder 4"/>
          <p:cNvSpPr>
            <a:spLocks noGrp="1"/>
          </p:cNvSpPr>
          <p:nvPr>
            <p:ph type="ftr" sz="quarter" idx="11"/>
          </p:nvPr>
        </p:nvSpPr>
        <p:spPr/>
        <p:txBody>
          <a:bodyPr/>
          <a:lstStyle/>
          <a:p>
            <a:r>
              <a:rPr lang="en-US" smtClean="0"/>
              <a:t>Mohammed.H.Ali</a:t>
            </a:r>
            <a:endParaRPr lang="en-US"/>
          </a:p>
        </p:txBody>
      </p:sp>
      <p:sp>
        <p:nvSpPr>
          <p:cNvPr id="6" name="Slide Number Placeholder 5"/>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34401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A2C98-5C4A-4ABD-AC87-0D6F9B884FE9}" type="datetime1">
              <a:rPr lang="en-US" smtClean="0"/>
              <a:t>11/10/2018</a:t>
            </a:fld>
            <a:endParaRPr lang="en-US"/>
          </a:p>
        </p:txBody>
      </p:sp>
      <p:sp>
        <p:nvSpPr>
          <p:cNvPr id="5" name="Footer Placeholder 4"/>
          <p:cNvSpPr>
            <a:spLocks noGrp="1"/>
          </p:cNvSpPr>
          <p:nvPr>
            <p:ph type="ftr" sz="quarter" idx="11"/>
          </p:nvPr>
        </p:nvSpPr>
        <p:spPr/>
        <p:txBody>
          <a:bodyPr/>
          <a:lstStyle/>
          <a:p>
            <a:r>
              <a:rPr lang="en-US" smtClean="0"/>
              <a:t>Mohammed.H.Ali</a:t>
            </a:r>
            <a:endParaRPr lang="en-US"/>
          </a:p>
        </p:txBody>
      </p:sp>
      <p:sp>
        <p:nvSpPr>
          <p:cNvPr id="6" name="Slide Number Placeholder 5"/>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2264867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399F45-DC24-4944-8F44-969295D1DB31}" type="datetime1">
              <a:rPr lang="en-US" smtClean="0"/>
              <a:t>11/10/2018</a:t>
            </a:fld>
            <a:endParaRPr lang="en-US"/>
          </a:p>
        </p:txBody>
      </p:sp>
      <p:sp>
        <p:nvSpPr>
          <p:cNvPr id="6" name="Footer Placeholder 5"/>
          <p:cNvSpPr>
            <a:spLocks noGrp="1"/>
          </p:cNvSpPr>
          <p:nvPr>
            <p:ph type="ftr" sz="quarter" idx="11"/>
          </p:nvPr>
        </p:nvSpPr>
        <p:spPr/>
        <p:txBody>
          <a:bodyPr/>
          <a:lstStyle/>
          <a:p>
            <a:r>
              <a:rPr lang="en-US" smtClean="0"/>
              <a:t>Mohammed.H.Ali</a:t>
            </a:r>
            <a:endParaRPr lang="en-US"/>
          </a:p>
        </p:txBody>
      </p:sp>
      <p:sp>
        <p:nvSpPr>
          <p:cNvPr id="7" name="Slide Number Placeholder 6"/>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1453300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5BC2F0-F348-4384-9F87-DAC90AC9B346}" type="datetime1">
              <a:rPr lang="en-US" smtClean="0"/>
              <a:t>11/10/2018</a:t>
            </a:fld>
            <a:endParaRPr lang="en-US"/>
          </a:p>
        </p:txBody>
      </p:sp>
      <p:sp>
        <p:nvSpPr>
          <p:cNvPr id="8" name="Footer Placeholder 7"/>
          <p:cNvSpPr>
            <a:spLocks noGrp="1"/>
          </p:cNvSpPr>
          <p:nvPr>
            <p:ph type="ftr" sz="quarter" idx="11"/>
          </p:nvPr>
        </p:nvSpPr>
        <p:spPr/>
        <p:txBody>
          <a:bodyPr/>
          <a:lstStyle/>
          <a:p>
            <a:r>
              <a:rPr lang="en-US" smtClean="0"/>
              <a:t>Mohammed.H.Ali</a:t>
            </a:r>
            <a:endParaRPr lang="en-US"/>
          </a:p>
        </p:txBody>
      </p:sp>
      <p:sp>
        <p:nvSpPr>
          <p:cNvPr id="9" name="Slide Number Placeholder 8"/>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242367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A2E597-1A66-4E3B-B959-58F5008B202A}" type="datetime1">
              <a:rPr lang="en-US" smtClean="0"/>
              <a:t>11/10/2018</a:t>
            </a:fld>
            <a:endParaRPr lang="en-US"/>
          </a:p>
        </p:txBody>
      </p:sp>
      <p:sp>
        <p:nvSpPr>
          <p:cNvPr id="4" name="Footer Placeholder 3"/>
          <p:cNvSpPr>
            <a:spLocks noGrp="1"/>
          </p:cNvSpPr>
          <p:nvPr>
            <p:ph type="ftr" sz="quarter" idx="11"/>
          </p:nvPr>
        </p:nvSpPr>
        <p:spPr/>
        <p:txBody>
          <a:bodyPr/>
          <a:lstStyle/>
          <a:p>
            <a:r>
              <a:rPr lang="en-US" smtClean="0"/>
              <a:t>Mohammed.H.Ali</a:t>
            </a:r>
            <a:endParaRPr lang="en-US"/>
          </a:p>
        </p:txBody>
      </p:sp>
      <p:sp>
        <p:nvSpPr>
          <p:cNvPr id="5" name="Slide Number Placeholder 4"/>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2100637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C9460-B8FC-4D26-8E98-B93679A2A292}" type="datetime1">
              <a:rPr lang="en-US" smtClean="0"/>
              <a:t>11/10/2018</a:t>
            </a:fld>
            <a:endParaRPr lang="en-US"/>
          </a:p>
        </p:txBody>
      </p:sp>
      <p:sp>
        <p:nvSpPr>
          <p:cNvPr id="3" name="Footer Placeholder 2"/>
          <p:cNvSpPr>
            <a:spLocks noGrp="1"/>
          </p:cNvSpPr>
          <p:nvPr>
            <p:ph type="ftr" sz="quarter" idx="11"/>
          </p:nvPr>
        </p:nvSpPr>
        <p:spPr/>
        <p:txBody>
          <a:bodyPr/>
          <a:lstStyle/>
          <a:p>
            <a:r>
              <a:rPr lang="en-US" smtClean="0"/>
              <a:t>Mohammed.H.Ali</a:t>
            </a:r>
            <a:endParaRPr lang="en-US"/>
          </a:p>
        </p:txBody>
      </p:sp>
      <p:sp>
        <p:nvSpPr>
          <p:cNvPr id="4" name="Slide Number Placeholder 3"/>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3044138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7F95C6-4C33-4B3A-9558-BE69B171BE48}" type="datetime1">
              <a:rPr lang="en-US" smtClean="0"/>
              <a:t>11/10/2018</a:t>
            </a:fld>
            <a:endParaRPr lang="en-US"/>
          </a:p>
        </p:txBody>
      </p:sp>
      <p:sp>
        <p:nvSpPr>
          <p:cNvPr id="6" name="Footer Placeholder 5"/>
          <p:cNvSpPr>
            <a:spLocks noGrp="1"/>
          </p:cNvSpPr>
          <p:nvPr>
            <p:ph type="ftr" sz="quarter" idx="11"/>
          </p:nvPr>
        </p:nvSpPr>
        <p:spPr/>
        <p:txBody>
          <a:bodyPr/>
          <a:lstStyle/>
          <a:p>
            <a:r>
              <a:rPr lang="en-US" smtClean="0"/>
              <a:t>Mohammed.H.Ali</a:t>
            </a:r>
            <a:endParaRPr lang="en-US"/>
          </a:p>
        </p:txBody>
      </p:sp>
      <p:sp>
        <p:nvSpPr>
          <p:cNvPr id="7" name="Slide Number Placeholder 6"/>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3520734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17F17-1096-461B-B377-8D25AD98A778}" type="datetime1">
              <a:rPr lang="en-US" smtClean="0"/>
              <a:t>11/10/2018</a:t>
            </a:fld>
            <a:endParaRPr lang="en-US"/>
          </a:p>
        </p:txBody>
      </p:sp>
      <p:sp>
        <p:nvSpPr>
          <p:cNvPr id="6" name="Footer Placeholder 5"/>
          <p:cNvSpPr>
            <a:spLocks noGrp="1"/>
          </p:cNvSpPr>
          <p:nvPr>
            <p:ph type="ftr" sz="quarter" idx="11"/>
          </p:nvPr>
        </p:nvSpPr>
        <p:spPr/>
        <p:txBody>
          <a:bodyPr/>
          <a:lstStyle/>
          <a:p>
            <a:r>
              <a:rPr lang="en-US" smtClean="0"/>
              <a:t>Mohammed.H.Ali</a:t>
            </a:r>
            <a:endParaRPr lang="en-US"/>
          </a:p>
        </p:txBody>
      </p:sp>
      <p:sp>
        <p:nvSpPr>
          <p:cNvPr id="7" name="Slide Number Placeholder 6"/>
          <p:cNvSpPr>
            <a:spLocks noGrp="1"/>
          </p:cNvSpPr>
          <p:nvPr>
            <p:ph type="sldNum" sz="quarter" idx="12"/>
          </p:nvPr>
        </p:nvSpPr>
        <p:spPr/>
        <p:txBody>
          <a:body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1749249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2A4A18-7134-4085-801D-2DB63E3AF787}" type="datetime1">
              <a:rPr lang="en-US" smtClean="0"/>
              <a:t>11/10/2018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Mohammed.H.Ali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57281C-236A-48B1-93EB-FDA97DA4FCE8}" type="slidenum">
              <a:rPr lang="en-US" smtClean="0"/>
              <a:pPr/>
              <a:t>‹#›</a:t>
            </a:fld>
            <a:endParaRPr lang="en-US"/>
          </a:p>
        </p:txBody>
      </p:sp>
    </p:spTree>
    <p:extLst>
      <p:ext uri="{BB962C8B-B14F-4D97-AF65-F5344CB8AC3E}">
        <p14:creationId xmlns:p14="http://schemas.microsoft.com/office/powerpoint/2010/main" xmlns="" val="207512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Analog and Digital Signals</a:t>
            </a:r>
            <a:endParaRPr lang="en-US" dirty="0"/>
          </a:p>
        </p:txBody>
      </p:sp>
      <p:sp>
        <p:nvSpPr>
          <p:cNvPr id="3" name="Content Placeholder 2"/>
          <p:cNvSpPr>
            <a:spLocks noGrp="1"/>
          </p:cNvSpPr>
          <p:nvPr>
            <p:ph idx="1"/>
          </p:nvPr>
        </p:nvSpPr>
        <p:spPr/>
        <p:txBody>
          <a:bodyPr>
            <a:normAutofit/>
          </a:bodyPr>
          <a:lstStyle/>
          <a:p>
            <a:r>
              <a:rPr lang="en-US" sz="2400" b="1" dirty="0"/>
              <a:t>(</a:t>
            </a:r>
            <a:r>
              <a:rPr lang="en-US" sz="2400" b="1" i="1" dirty="0"/>
              <a:t>i</a:t>
            </a:r>
            <a:r>
              <a:rPr lang="en-US" sz="2400" b="1" dirty="0"/>
              <a:t>) Analog signal. </a:t>
            </a:r>
            <a:r>
              <a:rPr lang="en-US" sz="2400" dirty="0"/>
              <a:t>A continuously varying signal (voltage or current) is called an </a:t>
            </a:r>
            <a:r>
              <a:rPr lang="en-US" sz="2400" i="1" dirty="0"/>
              <a:t>analog signal</a:t>
            </a:r>
            <a:r>
              <a:rPr lang="en-US" sz="2400" dirty="0"/>
              <a:t>.</a:t>
            </a:r>
          </a:p>
          <a:p>
            <a:r>
              <a:rPr lang="en-US" sz="2400" dirty="0"/>
              <a:t>For example, an alternating voltage varying </a:t>
            </a:r>
            <a:r>
              <a:rPr lang="en-US" sz="2400" dirty="0" err="1"/>
              <a:t>sinusoidally</a:t>
            </a:r>
            <a:r>
              <a:rPr lang="en-US" sz="2400" dirty="0"/>
              <a:t> is an analog signal [See </a:t>
            </a:r>
            <a:r>
              <a:rPr lang="en-US" sz="2400" dirty="0" smtClean="0"/>
              <a:t>Fig.1</a:t>
            </a:r>
            <a:r>
              <a:rPr lang="en-US" sz="2400" dirty="0"/>
              <a:t>]. </a:t>
            </a:r>
            <a:r>
              <a:rPr lang="en-US" sz="2400" dirty="0" smtClean="0"/>
              <a:t>If such </a:t>
            </a:r>
            <a:r>
              <a:rPr lang="en-US" sz="2400" dirty="0"/>
              <a:t>an analog signal is applied to the input of a transistor amplifier, the output voltage will also </a:t>
            </a:r>
            <a:r>
              <a:rPr lang="en-US" sz="2400" dirty="0" smtClean="0"/>
              <a:t>vary </a:t>
            </a:r>
            <a:r>
              <a:rPr lang="en-US" sz="2400" dirty="0" err="1" smtClean="0"/>
              <a:t>sinusoidally</a:t>
            </a:r>
            <a:r>
              <a:rPr lang="en-US" sz="2400" dirty="0"/>
              <a:t>. This is the analog operation </a:t>
            </a:r>
            <a:r>
              <a:rPr lang="en-US" sz="2400" i="1" dirty="0"/>
              <a:t>i.e</a:t>
            </a:r>
            <a:r>
              <a:rPr lang="en-US" sz="2400" dirty="0"/>
              <a:t>., the output voltage can have an infinite number </a:t>
            </a:r>
            <a:r>
              <a:rPr lang="en-US" sz="2400" dirty="0" smtClean="0"/>
              <a:t>of values</a:t>
            </a:r>
            <a:r>
              <a:rPr lang="en-US" sz="2400" dirty="0"/>
              <a:t>. Due to many-valued output, the analog operation is less reliable.</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00375" y="4800600"/>
            <a:ext cx="3143250" cy="2019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عنصر نائب لرقم الشريحة 5"/>
          <p:cNvSpPr>
            <a:spLocks noGrp="1"/>
          </p:cNvSpPr>
          <p:nvPr>
            <p:ph type="sldNum" sz="quarter" idx="12"/>
          </p:nvPr>
        </p:nvSpPr>
        <p:spPr/>
        <p:txBody>
          <a:bodyPr/>
          <a:lstStyle/>
          <a:p>
            <a:fld id="{1757281C-236A-48B1-93EB-FDA97DA4FCE8}" type="slidenum">
              <a:rPr lang="en-US" smtClean="0"/>
              <a:pPr/>
              <a:t>1</a:t>
            </a:fld>
            <a:endParaRPr lang="en-US"/>
          </a:p>
        </p:txBody>
      </p:sp>
      <p:sp>
        <p:nvSpPr>
          <p:cNvPr id="7" name="عنصر نائب للتذييل 6"/>
          <p:cNvSpPr>
            <a:spLocks noGrp="1"/>
          </p:cNvSpPr>
          <p:nvPr>
            <p:ph type="ftr" sz="quarter" idx="11"/>
          </p:nvPr>
        </p:nvSpPr>
        <p:spPr>
          <a:xfrm>
            <a:off x="0" y="6248400"/>
            <a:ext cx="2895600" cy="365125"/>
          </a:xfrm>
        </p:spPr>
        <p:txBody>
          <a:bodyPr/>
          <a:lstStyle/>
          <a:p>
            <a:r>
              <a:rPr lang="en-US" dirty="0" err="1" smtClean="0"/>
              <a:t>Mohammed.H.Ali</a:t>
            </a:r>
            <a:endParaRPr lang="en-US" dirty="0"/>
          </a:p>
        </p:txBody>
      </p:sp>
    </p:spTree>
    <p:extLst>
      <p:ext uri="{BB962C8B-B14F-4D97-AF65-F5344CB8AC3E}">
        <p14:creationId xmlns:p14="http://schemas.microsoft.com/office/powerpoint/2010/main" xmlns="" val="3206347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Place Value</a:t>
            </a:r>
            <a:endParaRPr lang="en-US" dirty="0"/>
          </a:p>
        </p:txBody>
      </p:sp>
      <p:sp>
        <p:nvSpPr>
          <p:cNvPr id="3" name="Content Placeholder 2"/>
          <p:cNvSpPr>
            <a:spLocks noGrp="1"/>
          </p:cNvSpPr>
          <p:nvPr>
            <p:ph idx="1"/>
          </p:nvPr>
        </p:nvSpPr>
        <p:spPr>
          <a:xfrm>
            <a:off x="457200" y="1295400"/>
            <a:ext cx="8382000" cy="5562600"/>
          </a:xfrm>
        </p:spPr>
        <p:txBody>
          <a:bodyPr>
            <a:normAutofit fontScale="77500" lnSpcReduction="20000"/>
          </a:bodyPr>
          <a:lstStyle/>
          <a:p>
            <a:pPr>
              <a:lnSpc>
                <a:spcPct val="170000"/>
              </a:lnSpc>
            </a:pPr>
            <a:r>
              <a:rPr lang="en-US" dirty="0">
                <a:latin typeface="Times New Roman" panose="02020603050405020304" pitchFamily="18" charset="0"/>
                <a:cs typeface="Times New Roman" panose="02020603050405020304" pitchFamily="18" charset="0"/>
              </a:rPr>
              <a:t>Consider the decimal number 642. This can be expressed as :</a:t>
            </a:r>
          </a:p>
          <a:p>
            <a:pPr>
              <a:lnSpc>
                <a:spcPct val="170000"/>
              </a:lnSpc>
            </a:pPr>
            <a:r>
              <a:rPr lang="en-US" dirty="0">
                <a:latin typeface="Times New Roman" panose="02020603050405020304" pitchFamily="18" charset="0"/>
                <a:cs typeface="Times New Roman" panose="02020603050405020304" pitchFamily="18" charset="0"/>
              </a:rPr>
              <a:t>642 = 600 + 40 + 2</a:t>
            </a:r>
          </a:p>
          <a:p>
            <a:pPr>
              <a:lnSpc>
                <a:spcPct val="170000"/>
              </a:lnSpc>
            </a:pPr>
            <a:r>
              <a:rPr lang="en-US" dirty="0">
                <a:latin typeface="Times New Roman" panose="02020603050405020304" pitchFamily="18" charset="0"/>
                <a:cs typeface="Times New Roman" panose="02020603050405020304" pitchFamily="18" charset="0"/>
              </a:rPr>
              <a:t>Note that in a </a:t>
            </a:r>
            <a:r>
              <a:rPr lang="en-US" dirty="0" smtClean="0">
                <a:latin typeface="Times New Roman" panose="02020603050405020304" pitchFamily="18" charset="0"/>
                <a:cs typeface="Times New Roman" panose="02020603050405020304" pitchFamily="18" charset="0"/>
              </a:rPr>
              <a:t>multi digit </a:t>
            </a:r>
            <a:r>
              <a:rPr lang="en-US" dirty="0">
                <a:latin typeface="Times New Roman" panose="02020603050405020304" pitchFamily="18" charset="0"/>
                <a:cs typeface="Times New Roman" panose="02020603050405020304" pitchFamily="18" charset="0"/>
              </a:rPr>
              <a:t>decimal number (</a:t>
            </a:r>
            <a:r>
              <a:rPr lang="en-US" i="1" dirty="0">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642 in the present case), each position has a </a:t>
            </a:r>
            <a:r>
              <a:rPr lang="en-US" dirty="0" smtClean="0">
                <a:latin typeface="Times New Roman" panose="02020603050405020304" pitchFamily="18" charset="0"/>
                <a:cs typeface="Times New Roman" panose="02020603050405020304" pitchFamily="18" charset="0"/>
              </a:rPr>
              <a:t>value that </a:t>
            </a:r>
            <a:r>
              <a:rPr lang="en-US" dirty="0">
                <a:latin typeface="Times New Roman" panose="02020603050405020304" pitchFamily="18" charset="0"/>
                <a:cs typeface="Times New Roman" panose="02020603050405020304" pitchFamily="18" charset="0"/>
              </a:rPr>
              <a:t>is 10 times the value of the next position to its immediate right. In other words, every </a:t>
            </a:r>
            <a:r>
              <a:rPr lang="en-US" dirty="0" smtClean="0">
                <a:latin typeface="Times New Roman" panose="02020603050405020304" pitchFamily="18" charset="0"/>
                <a:cs typeface="Times New Roman" panose="02020603050405020304" pitchFamily="18" charset="0"/>
              </a:rPr>
              <a:t>position can </a:t>
            </a:r>
            <a:r>
              <a:rPr lang="en-US" dirty="0">
                <a:latin typeface="Times New Roman" panose="02020603050405020304" pitchFamily="18" charset="0"/>
                <a:cs typeface="Times New Roman" panose="02020603050405020304" pitchFamily="18" charset="0"/>
              </a:rPr>
              <a:t>be expressed as </a:t>
            </a:r>
            <a:r>
              <a:rPr lang="en-US" dirty="0" smtClean="0">
                <a:latin typeface="Times New Roman" panose="02020603050405020304" pitchFamily="18" charset="0"/>
                <a:cs typeface="Times New Roman" panose="02020603050405020304" pitchFamily="18" charset="0"/>
              </a:rPr>
              <a:t>:</a:t>
            </a:r>
          </a:p>
          <a:p>
            <a:pPr>
              <a:lnSpc>
                <a:spcPct val="170000"/>
              </a:lnSpc>
            </a:pPr>
            <a:r>
              <a:rPr lang="en-US" dirty="0">
                <a:latin typeface="Times New Roman" panose="02020603050405020304" pitchFamily="18" charset="0"/>
                <a:cs typeface="Times New Roman" panose="02020603050405020304" pitchFamily="18" charset="0"/>
              </a:rPr>
              <a:t>642 = 6 × 10</a:t>
            </a:r>
            <a:r>
              <a:rPr lang="en-US" sz="22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+ 4 × 10</a:t>
            </a:r>
            <a:r>
              <a:rPr lang="en-US" sz="22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+ 2 × 10</a:t>
            </a:r>
            <a:r>
              <a:rPr lang="en-US" sz="2200" dirty="0">
                <a:latin typeface="Times New Roman" panose="02020603050405020304" pitchFamily="18" charset="0"/>
                <a:cs typeface="Times New Roman" panose="02020603050405020304" pitchFamily="18" charset="0"/>
              </a:rPr>
              <a:t>0</a:t>
            </a:r>
          </a:p>
          <a:p>
            <a:pPr>
              <a:lnSpc>
                <a:spcPct val="170000"/>
              </a:lnSpc>
            </a:pPr>
            <a:r>
              <a:rPr lang="en-US" dirty="0">
                <a:latin typeface="Times New Roman" panose="02020603050405020304" pitchFamily="18" charset="0"/>
                <a:cs typeface="Times New Roman" panose="02020603050405020304" pitchFamily="18" charset="0"/>
              </a:rPr>
              <a:t>Thus, we find that values of various positions in a decimal number </a:t>
            </a:r>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are powers of 10</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10</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25429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Times New Roman" panose="02020603050405020304" pitchFamily="18" charset="0"/>
                <a:cs typeface="Times New Roman" panose="02020603050405020304" pitchFamily="18" charset="0"/>
              </a:rPr>
              <a:t>LSD &amp; </a:t>
            </a:r>
            <a:r>
              <a:rPr lang="en-US" i="1" dirty="0">
                <a:latin typeface="Times New Roman" panose="02020603050405020304" pitchFamily="18" charset="0"/>
                <a:cs typeface="Times New Roman" panose="02020603050405020304" pitchFamily="18" charset="0"/>
              </a:rPr>
              <a:t>MSD</a:t>
            </a:r>
            <a:endParaRPr lang="en-US" dirty="0"/>
          </a:p>
        </p:txBody>
      </p:sp>
      <p:sp>
        <p:nvSpPr>
          <p:cNvPr id="3" name="Content Placeholder 2"/>
          <p:cNvSpPr>
            <a:spLocks noGrp="1"/>
          </p:cNvSpPr>
          <p:nvPr>
            <p:ph idx="1"/>
          </p:nvPr>
        </p:nvSpPr>
        <p:spPr/>
        <p:txBody>
          <a:bodyPr>
            <a:normAutofit fontScale="85000" lnSpcReduction="20000"/>
          </a:bodyPr>
          <a:lstStyle/>
          <a:p>
            <a:pPr>
              <a:lnSpc>
                <a:spcPct val="160000"/>
              </a:lnSpc>
            </a:pPr>
            <a:r>
              <a:rPr lang="en-US" dirty="0">
                <a:latin typeface="Times New Roman" panose="02020603050405020304" pitchFamily="18" charset="0"/>
                <a:cs typeface="Times New Roman" panose="02020603050405020304" pitchFamily="18" charset="0"/>
              </a:rPr>
              <a:t>For the decimals, the digit to the extreme right is referred to as the </a:t>
            </a:r>
            <a:r>
              <a:rPr lang="en-US" i="1" dirty="0">
                <a:latin typeface="Times New Roman" panose="02020603050405020304" pitchFamily="18" charset="0"/>
                <a:cs typeface="Times New Roman" panose="02020603050405020304" pitchFamily="18" charset="0"/>
              </a:rPr>
              <a:t>least significant digit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LSD</a:t>
            </a:r>
            <a:r>
              <a:rPr lang="en-US" dirty="0">
                <a:latin typeface="Times New Roman" panose="02020603050405020304" pitchFamily="18" charset="0"/>
                <a:cs typeface="Times New Roman" panose="02020603050405020304" pitchFamily="18" charset="0"/>
              </a:rPr>
              <a:t>)</a:t>
            </a:r>
          </a:p>
          <a:p>
            <a:pPr>
              <a:lnSpc>
                <a:spcPct val="160000"/>
              </a:lnSpc>
            </a:pPr>
            <a:r>
              <a:rPr lang="en-US" dirty="0">
                <a:latin typeface="Times New Roman" panose="02020603050405020304" pitchFamily="18" charset="0"/>
                <a:cs typeface="Times New Roman" panose="02020603050405020304" pitchFamily="18" charset="0"/>
              </a:rPr>
              <a:t>because its positional value or weight is the lowest. For the decimal number 642, 2 is the </a:t>
            </a:r>
            <a:r>
              <a:rPr lang="en-US" i="1" dirty="0">
                <a:latin typeface="Times New Roman" panose="02020603050405020304" pitchFamily="18" charset="0"/>
                <a:cs typeface="Times New Roman" panose="02020603050405020304" pitchFamily="18" charset="0"/>
              </a:rPr>
              <a:t>LSD</a:t>
            </a:r>
            <a:r>
              <a:rPr lang="en-US" dirty="0" smtClean="0">
                <a:latin typeface="Times New Roman" panose="02020603050405020304" pitchFamily="18" charset="0"/>
                <a:cs typeface="Times New Roman" panose="02020603050405020304" pitchFamily="18" charset="0"/>
              </a:rPr>
              <a:t>.</a:t>
            </a:r>
          </a:p>
          <a:p>
            <a:pPr>
              <a:lnSpc>
                <a:spcPct val="160000"/>
              </a:lnSpc>
            </a:pPr>
            <a:r>
              <a:rPr lang="en-US" dirty="0" smtClean="0">
                <a:latin typeface="Times New Roman" panose="02020603050405020304" pitchFamily="18" charset="0"/>
                <a:cs typeface="Times New Roman" panose="02020603050405020304" pitchFamily="18" charset="0"/>
              </a:rPr>
              <a:t> The left-most </a:t>
            </a:r>
            <a:r>
              <a:rPr lang="en-US" dirty="0">
                <a:latin typeface="Times New Roman" panose="02020603050405020304" pitchFamily="18" charset="0"/>
                <a:cs typeface="Times New Roman" panose="02020603050405020304" pitchFamily="18" charset="0"/>
              </a:rPr>
              <a:t>digit in the decimal number is the </a:t>
            </a:r>
            <a:r>
              <a:rPr lang="en-US" i="1" dirty="0">
                <a:latin typeface="Times New Roman" panose="02020603050405020304" pitchFamily="18" charset="0"/>
                <a:cs typeface="Times New Roman" panose="02020603050405020304" pitchFamily="18" charset="0"/>
              </a:rPr>
              <a:t>most significant digit </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MSD</a:t>
            </a:r>
            <a:r>
              <a:rPr lang="en-US" dirty="0">
                <a:latin typeface="Times New Roman" panose="02020603050405020304" pitchFamily="18" charset="0"/>
                <a:cs typeface="Times New Roman" panose="02020603050405020304" pitchFamily="18" charset="0"/>
              </a:rPr>
              <a:t>) because its positional </a:t>
            </a:r>
            <a:r>
              <a:rPr lang="en-US" dirty="0" smtClean="0">
                <a:latin typeface="Times New Roman" panose="02020603050405020304" pitchFamily="18" charset="0"/>
                <a:cs typeface="Times New Roman" panose="02020603050405020304" pitchFamily="18" charset="0"/>
              </a:rPr>
              <a:t>value or </a:t>
            </a:r>
            <a:r>
              <a:rPr lang="en-US" dirty="0">
                <a:latin typeface="Times New Roman" panose="02020603050405020304" pitchFamily="18" charset="0"/>
                <a:cs typeface="Times New Roman" panose="02020603050405020304" pitchFamily="18" charset="0"/>
              </a:rPr>
              <a:t>weight is the highest.</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11</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40258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Binary number system.</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65784" y="1905000"/>
            <a:ext cx="4568292" cy="7518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2667000"/>
            <a:ext cx="7696200" cy="21687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629400" y="4553092"/>
            <a:ext cx="1371600" cy="227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عنصر نائب لرقم الشريحة 6"/>
          <p:cNvSpPr>
            <a:spLocks noGrp="1"/>
          </p:cNvSpPr>
          <p:nvPr>
            <p:ph type="sldNum" sz="quarter" idx="12"/>
          </p:nvPr>
        </p:nvSpPr>
        <p:spPr/>
        <p:txBody>
          <a:bodyPr/>
          <a:lstStyle/>
          <a:p>
            <a:fld id="{1757281C-236A-48B1-93EB-FDA97DA4FCE8}" type="slidenum">
              <a:rPr lang="en-US" smtClean="0"/>
              <a:pPr/>
              <a:t>12</a:t>
            </a:fld>
            <a:endParaRPr lang="en-US"/>
          </a:p>
        </p:txBody>
      </p:sp>
      <p:sp>
        <p:nvSpPr>
          <p:cNvPr id="8" name="عنصر نائب للتذييل 7"/>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823653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Binary-Coded Decimal Code (BCD Code)</a:t>
            </a:r>
            <a:endParaRPr lang="en-US" dirty="0"/>
          </a:p>
        </p:txBody>
      </p:sp>
      <p:sp>
        <p:nvSpPr>
          <p:cNvPr id="3" name="Content Placeholder 2"/>
          <p:cNvSpPr>
            <a:spLocks noGrp="1"/>
          </p:cNvSpPr>
          <p:nvPr>
            <p:ph idx="1"/>
          </p:nvPr>
        </p:nvSpPr>
        <p:spPr/>
        <p:txBody>
          <a:bodyPr>
            <a:normAutofit lnSpcReduction="10000"/>
          </a:bodyPr>
          <a:lstStyle/>
          <a:p>
            <a:pPr>
              <a:lnSpc>
                <a:spcPct val="150000"/>
              </a:lnSpc>
            </a:pPr>
            <a:r>
              <a:rPr lang="en-US" i="1" dirty="0">
                <a:latin typeface="Times New Roman" panose="02020603050405020304" pitchFamily="18" charset="0"/>
                <a:cs typeface="Times New Roman" panose="02020603050405020304" pitchFamily="18" charset="0"/>
              </a:rPr>
              <a:t>In a BCD </a:t>
            </a:r>
            <a:r>
              <a:rPr lang="en-US" i="1" dirty="0" smtClean="0">
                <a:latin typeface="Times New Roman" panose="02020603050405020304" pitchFamily="18" charset="0"/>
                <a:cs typeface="Times New Roman" panose="02020603050405020304" pitchFamily="18" charset="0"/>
              </a:rPr>
              <a:t>code, each </a:t>
            </a:r>
            <a:r>
              <a:rPr lang="en-US" i="1" dirty="0">
                <a:latin typeface="Times New Roman" panose="02020603050405020304" pitchFamily="18" charset="0"/>
                <a:cs typeface="Times New Roman" panose="02020603050405020304" pitchFamily="18" charset="0"/>
              </a:rPr>
              <a:t>decimal number is represented by a 4-bit binary number</a:t>
            </a:r>
            <a:r>
              <a:rPr lang="en-US" dirty="0">
                <a:latin typeface="Times New Roman" panose="02020603050405020304" pitchFamily="18" charset="0"/>
                <a:cs typeface="Times New Roman" panose="02020603050405020304" pitchFamily="18" charset="0"/>
              </a:rPr>
              <a:t>. For example, to convert </a:t>
            </a:r>
            <a:r>
              <a:rPr lang="en-US" dirty="0" smtClean="0">
                <a:latin typeface="Times New Roman" panose="02020603050405020304" pitchFamily="18" charset="0"/>
                <a:cs typeface="Times New Roman" panose="02020603050405020304" pitchFamily="18" charset="0"/>
              </a:rPr>
              <a:t>decimal number </a:t>
            </a:r>
            <a:r>
              <a:rPr lang="en-US" dirty="0">
                <a:latin typeface="Times New Roman" panose="02020603050405020304" pitchFamily="18" charset="0"/>
                <a:cs typeface="Times New Roman" panose="02020603050405020304" pitchFamily="18" charset="0"/>
              </a:rPr>
              <a:t>(489)10 to BCD, the procedure is as under </a:t>
            </a:r>
            <a:r>
              <a:rPr lang="en-US" dirty="0" smtClean="0">
                <a:latin typeface="Times New Roman" panose="02020603050405020304" pitchFamily="18" charset="0"/>
                <a:cs typeface="Times New Roman" panose="02020603050405020304" pitchFamily="18" charset="0"/>
              </a:rPr>
              <a:t>:</a:t>
            </a:r>
          </a:p>
          <a:p>
            <a:pPr>
              <a:lnSpc>
                <a:spcPct val="150000"/>
              </a:lnSpc>
            </a:pPr>
            <a:r>
              <a:rPr lang="en-US" dirty="0" smtClean="0">
                <a:latin typeface="Times New Roman" panose="02020603050405020304" pitchFamily="18" charset="0"/>
                <a:cs typeface="Times New Roman" panose="02020603050405020304" pitchFamily="18" charset="0"/>
              </a:rPr>
              <a:t>  4                 </a:t>
            </a:r>
            <a:r>
              <a:rPr lang="en-US" dirty="0">
                <a:latin typeface="Times New Roman" panose="02020603050405020304" pitchFamily="18" charset="0"/>
                <a:cs typeface="Times New Roman" panose="02020603050405020304" pitchFamily="18" charset="0"/>
              </a:rPr>
              <a:t>8 </a:t>
            </a:r>
            <a:r>
              <a:rPr lang="en-US" dirty="0" smtClean="0">
                <a:latin typeface="Times New Roman" panose="02020603050405020304" pitchFamily="18" charset="0"/>
                <a:cs typeface="Times New Roman" panose="02020603050405020304" pitchFamily="18" charset="0"/>
              </a:rPr>
              <a:t>               9</a:t>
            </a:r>
            <a:endParaRPr lang="en-US" dirty="0">
              <a:latin typeface="Times New Roman" panose="02020603050405020304" pitchFamily="18" charset="0"/>
              <a:cs typeface="Times New Roman" panose="02020603050405020304" pitchFamily="18" charset="0"/>
            </a:endParaRPr>
          </a:p>
          <a:p>
            <a:pPr>
              <a:lnSpc>
                <a:spcPct val="150000"/>
              </a:lnSpc>
            </a:pPr>
            <a:r>
              <a:rPr lang="en-US" dirty="0">
                <a:latin typeface="Times New Roman" panose="02020603050405020304" pitchFamily="18" charset="0"/>
                <a:cs typeface="Times New Roman" panose="02020603050405020304" pitchFamily="18" charset="0"/>
              </a:rPr>
              <a:t>0100 </a:t>
            </a:r>
            <a:r>
              <a:rPr lang="en-US" dirty="0" smtClean="0">
                <a:latin typeface="Times New Roman" panose="02020603050405020304" pitchFamily="18" charset="0"/>
                <a:cs typeface="Times New Roman" panose="02020603050405020304" pitchFamily="18" charset="0"/>
              </a:rPr>
              <a:t>       1000          1001</a:t>
            </a:r>
            <a:endParaRPr lang="en-US"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13</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612190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38575" y="1814513"/>
            <a:ext cx="2181225" cy="43496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14</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485479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Logic Gates</a:t>
            </a:r>
            <a:endParaRPr lang="en-US" dirty="0"/>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6050" y="2266949"/>
            <a:ext cx="8805550" cy="26558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15</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24206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Encoders and Decoders</a:t>
            </a:r>
            <a:endParaRPr lang="en-US" dirty="0"/>
          </a:p>
        </p:txBody>
      </p:sp>
      <p:sp>
        <p:nvSpPr>
          <p:cNvPr id="3" name="Content Placeholder 2"/>
          <p:cNvSpPr>
            <a:spLocks noGrp="1"/>
          </p:cNvSpPr>
          <p:nvPr>
            <p:ph idx="1"/>
          </p:nvPr>
        </p:nvSpPr>
        <p:spPr/>
        <p:txBody>
          <a:bodyPr>
            <a:normAutofit fontScale="85000" lnSpcReduction="20000"/>
          </a:bodyPr>
          <a:lstStyle/>
          <a:p>
            <a:pPr>
              <a:lnSpc>
                <a:spcPct val="160000"/>
              </a:lnSpc>
            </a:pPr>
            <a:r>
              <a:rPr lang="en-US" b="1" i="1"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Convert the information from </a:t>
            </a:r>
            <a:r>
              <a:rPr lang="en-US" dirty="0" smtClean="0">
                <a:latin typeface="Times New Roman" panose="02020603050405020304" pitchFamily="18" charset="0"/>
                <a:cs typeface="Times New Roman" panose="02020603050405020304" pitchFamily="18" charset="0"/>
              </a:rPr>
              <a:t>decimal to </a:t>
            </a:r>
            <a:r>
              <a:rPr lang="en-US" dirty="0">
                <a:latin typeface="Times New Roman" panose="02020603050405020304" pitchFamily="18" charset="0"/>
                <a:cs typeface="Times New Roman" panose="02020603050405020304" pitchFamily="18" charset="0"/>
              </a:rPr>
              <a:t>digital (binary) form.</a:t>
            </a:r>
          </a:p>
          <a:p>
            <a:pPr>
              <a:lnSpc>
                <a:spcPct val="160000"/>
              </a:lnSpc>
            </a:pP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ii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Process the digital information.</a:t>
            </a:r>
          </a:p>
          <a:p>
            <a:pPr>
              <a:lnSpc>
                <a:spcPct val="160000"/>
              </a:lnSpc>
            </a:pP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iii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Convert the digital output back </a:t>
            </a:r>
            <a:r>
              <a:rPr lang="en-US" dirty="0" smtClean="0">
                <a:latin typeface="Times New Roman" panose="02020603050405020304" pitchFamily="18" charset="0"/>
                <a:cs typeface="Times New Roman" panose="02020603050405020304" pitchFamily="18" charset="0"/>
              </a:rPr>
              <a:t>to decimal </a:t>
            </a:r>
            <a:r>
              <a:rPr lang="en-US" dirty="0">
                <a:latin typeface="Times New Roman" panose="02020603050405020304" pitchFamily="18" charset="0"/>
                <a:cs typeface="Times New Roman" panose="02020603050405020304" pitchFamily="18" charset="0"/>
              </a:rPr>
              <a:t>form.</a:t>
            </a:r>
          </a:p>
          <a:p>
            <a:pPr>
              <a:lnSpc>
                <a:spcPct val="160000"/>
              </a:lnSpc>
            </a:pPr>
            <a:r>
              <a:rPr lang="en-US" dirty="0">
                <a:latin typeface="Times New Roman" panose="02020603050405020304" pitchFamily="18" charset="0"/>
                <a:cs typeface="Times New Roman" panose="02020603050405020304" pitchFamily="18" charset="0"/>
              </a:rPr>
              <a:t>The circuit that converts decimal form </a:t>
            </a:r>
            <a:r>
              <a:rPr lang="en-US" dirty="0" smtClean="0">
                <a:latin typeface="Times New Roman" panose="02020603050405020304" pitchFamily="18" charset="0"/>
                <a:cs typeface="Times New Roman" panose="02020603050405020304" pitchFamily="18" charset="0"/>
              </a:rPr>
              <a:t>to digital </a:t>
            </a:r>
            <a:r>
              <a:rPr lang="en-US" dirty="0">
                <a:latin typeface="Times New Roman" panose="02020603050405020304" pitchFamily="18" charset="0"/>
                <a:cs typeface="Times New Roman" panose="02020603050405020304" pitchFamily="18" charset="0"/>
              </a:rPr>
              <a:t>(binary) form is called </a:t>
            </a:r>
            <a:r>
              <a:rPr lang="en-US" b="1" dirty="0">
                <a:latin typeface="Times New Roman" panose="02020603050405020304" pitchFamily="18" charset="0"/>
                <a:cs typeface="Times New Roman" panose="02020603050405020304" pitchFamily="18" charset="0"/>
              </a:rPr>
              <a:t>encoder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the circuit </a:t>
            </a:r>
            <a:r>
              <a:rPr lang="en-US" dirty="0">
                <a:latin typeface="Times New Roman" panose="02020603050405020304" pitchFamily="18" charset="0"/>
                <a:cs typeface="Times New Roman" panose="02020603050405020304" pitchFamily="18" charset="0"/>
              </a:rPr>
              <a:t>that converts digital form to decimal </a:t>
            </a:r>
            <a:r>
              <a:rPr lang="en-US" dirty="0" smtClean="0">
                <a:latin typeface="Times New Roman" panose="02020603050405020304" pitchFamily="18" charset="0"/>
                <a:cs typeface="Times New Roman" panose="02020603050405020304" pitchFamily="18" charset="0"/>
              </a:rPr>
              <a:t>form is </a:t>
            </a:r>
            <a:r>
              <a:rPr lang="en-US" dirty="0">
                <a:latin typeface="Times New Roman" panose="02020603050405020304" pitchFamily="18" charset="0"/>
                <a:cs typeface="Times New Roman" panose="02020603050405020304" pitchFamily="18" charset="0"/>
              </a:rPr>
              <a:t>called </a:t>
            </a:r>
            <a:r>
              <a:rPr lang="en-US" b="1" dirty="0">
                <a:latin typeface="Times New Roman" panose="02020603050405020304" pitchFamily="18" charset="0"/>
                <a:cs typeface="Times New Roman" panose="02020603050405020304" pitchFamily="18" charset="0"/>
              </a:rPr>
              <a:t>decoder.</a:t>
            </a:r>
            <a:endParaRPr lang="en-US"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16</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552436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Encoders and Decoders</a:t>
            </a:r>
            <a:endParaRPr lang="en-US" dirty="0"/>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47850" y="1326696"/>
            <a:ext cx="5162550" cy="55313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17</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449126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3200" b="1" dirty="0" smtClean="0"/>
              <a:t>Advantages and Disadvantages of Digital Electronics</a:t>
            </a:r>
            <a:br>
              <a:rPr lang="en-US" sz="3200" b="1" dirty="0" smtClean="0"/>
            </a:br>
            <a:endParaRPr lang="en-US" sz="3200" dirty="0"/>
          </a:p>
        </p:txBody>
      </p:sp>
      <p:sp>
        <p:nvSpPr>
          <p:cNvPr id="3" name="Content Placeholder 2"/>
          <p:cNvSpPr>
            <a:spLocks noGrp="1"/>
          </p:cNvSpPr>
          <p:nvPr>
            <p:ph idx="1"/>
          </p:nvPr>
        </p:nvSpPr>
        <p:spPr>
          <a:xfrm>
            <a:off x="0" y="457200"/>
            <a:ext cx="9144000" cy="6400800"/>
          </a:xfrm>
        </p:spPr>
        <p:txBody>
          <a:bodyPr>
            <a:noAutofit/>
          </a:bodyPr>
          <a:lstStyle/>
          <a:p>
            <a:pPr algn="just">
              <a:lnSpc>
                <a:spcPct val="150000"/>
              </a:lnSpc>
            </a:pPr>
            <a:r>
              <a:rPr lang="en-US" sz="2000" dirty="0" smtClean="0">
                <a:latin typeface="Times New Roman" pitchFamily="18" charset="0"/>
                <a:cs typeface="Times New Roman" pitchFamily="18" charset="0"/>
              </a:rPr>
              <a:t>The world of electronics can be classified as either digital or analog circuits. An increasing majority of applications in electronics use digital techniques to perform operations that were once performed using analog methods. It is worthwhile to give advantages and disadvantages of digital electronics.</a:t>
            </a:r>
          </a:p>
          <a:p>
            <a:pPr algn="just">
              <a:lnSpc>
                <a:spcPct val="150000"/>
              </a:lnSpc>
            </a:pPr>
            <a:r>
              <a:rPr lang="en-US" sz="2000" b="1" dirty="0" smtClean="0">
                <a:latin typeface="Times New Roman" pitchFamily="18" charset="0"/>
                <a:cs typeface="Times New Roman" pitchFamily="18" charset="0"/>
              </a:rPr>
              <a:t>Advantages. </a:t>
            </a:r>
            <a:r>
              <a:rPr lang="en-US" sz="2000" dirty="0" smtClean="0">
                <a:latin typeface="Times New Roman" pitchFamily="18" charset="0"/>
                <a:cs typeface="Times New Roman" pitchFamily="18" charset="0"/>
              </a:rPr>
              <a:t>The chief reasons for the shift to digital technology are :</a:t>
            </a:r>
          </a:p>
          <a:p>
            <a:pPr algn="just">
              <a:lnSpc>
                <a:spcPct val="150000"/>
              </a:lnSpc>
            </a:pP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a:t>
            </a:r>
            <a:r>
              <a:rPr lang="en-US" sz="2000" i="1" dirty="0" smtClean="0">
                <a:solidFill>
                  <a:srgbClr val="FF0000"/>
                </a:solidFill>
                <a:latin typeface="Times New Roman" pitchFamily="18" charset="0"/>
                <a:cs typeface="Times New Roman" pitchFamily="18" charset="0"/>
              </a:rPr>
              <a:t>Digital systems are generally easier to design</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It is because the circuits that are used are </a:t>
            </a:r>
            <a:r>
              <a:rPr lang="en-US" sz="2000" i="1" dirty="0" smtClean="0">
                <a:latin typeface="Times New Roman" pitchFamily="18" charset="0"/>
                <a:cs typeface="Times New Roman" pitchFamily="18" charset="0"/>
              </a:rPr>
              <a:t>switching circuits </a:t>
            </a:r>
            <a:r>
              <a:rPr lang="en-US" sz="2000" dirty="0" smtClean="0">
                <a:latin typeface="Times New Roman" pitchFamily="18" charset="0"/>
                <a:cs typeface="Times New Roman" pitchFamily="18" charset="0"/>
              </a:rPr>
              <a:t>where </a:t>
            </a:r>
            <a:r>
              <a:rPr lang="en-US" sz="2000" i="1" dirty="0" smtClean="0">
                <a:latin typeface="Times New Roman" pitchFamily="18" charset="0"/>
                <a:cs typeface="Times New Roman" pitchFamily="18" charset="0"/>
              </a:rPr>
              <a:t>exact </a:t>
            </a:r>
            <a:r>
              <a:rPr lang="en-US" sz="2000" dirty="0" smtClean="0">
                <a:latin typeface="Times New Roman" pitchFamily="18" charset="0"/>
                <a:cs typeface="Times New Roman" pitchFamily="18" charset="0"/>
              </a:rPr>
              <a:t>values of voltages or currents are not important, only the range (HIGH or LOW) in which they fall is important.</a:t>
            </a:r>
          </a:p>
          <a:p>
            <a:pPr algn="just">
              <a:lnSpc>
                <a:spcPct val="150000"/>
              </a:lnSpc>
            </a:pPr>
            <a:r>
              <a:rPr lang="en-US" sz="2000" b="1"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ii</a:t>
            </a:r>
            <a:r>
              <a:rPr lang="en-US" sz="2000" b="1" dirty="0" smtClean="0">
                <a:latin typeface="Times New Roman" pitchFamily="18" charset="0"/>
                <a:cs typeface="Times New Roman" pitchFamily="18" charset="0"/>
              </a:rPr>
              <a:t>) </a:t>
            </a:r>
            <a:r>
              <a:rPr lang="en-US" sz="2000" i="1" dirty="0" smtClean="0">
                <a:solidFill>
                  <a:srgbClr val="FF0000"/>
                </a:solidFill>
                <a:latin typeface="Times New Roman" pitchFamily="18" charset="0"/>
                <a:cs typeface="Times New Roman" pitchFamily="18" charset="0"/>
              </a:rPr>
              <a:t>Digital circuits provide greater accuracy and precision</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It is because digital circuits can handle as many digits of precision as you need simply by adding more switching circuits. In analog systems, precision is usually limited to three or four digits because the values of voltage and current are directly dependent on the circuit components.</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18</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40006656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Advantages</a:t>
            </a:r>
            <a:endParaRPr lang="en-US" dirty="0"/>
          </a:p>
        </p:txBody>
      </p:sp>
      <p:sp>
        <p:nvSpPr>
          <p:cNvPr id="3" name="Content Placeholder 2"/>
          <p:cNvSpPr>
            <a:spLocks noGrp="1"/>
          </p:cNvSpPr>
          <p:nvPr>
            <p:ph idx="1"/>
          </p:nvPr>
        </p:nvSpPr>
        <p:spPr>
          <a:xfrm>
            <a:off x="0" y="1426737"/>
            <a:ext cx="9220200" cy="5638800"/>
          </a:xfrm>
        </p:spPr>
        <p:txBody>
          <a:bodyPr>
            <a:noAutofit/>
          </a:bodyPr>
          <a:lstStyle/>
          <a:p>
            <a:pPr algn="just">
              <a:lnSpc>
                <a:spcPct val="170000"/>
              </a:lnSpc>
            </a:pPr>
            <a:r>
              <a:rPr lang="en-US" sz="2000" b="1" dirty="0">
                <a:latin typeface="Times New Roman" pitchFamily="18" charset="0"/>
                <a:cs typeface="Times New Roman" pitchFamily="18" charset="0"/>
              </a:rPr>
              <a:t>(</a:t>
            </a:r>
            <a:r>
              <a:rPr lang="en-US" sz="2000" b="1" i="1" dirty="0">
                <a:latin typeface="Times New Roman" pitchFamily="18" charset="0"/>
                <a:cs typeface="Times New Roman" pitchFamily="18" charset="0"/>
              </a:rPr>
              <a:t>iii</a:t>
            </a:r>
            <a:r>
              <a:rPr lang="en-US" sz="2000" b="1" dirty="0">
                <a:latin typeface="Times New Roman" pitchFamily="18" charset="0"/>
                <a:cs typeface="Times New Roman" pitchFamily="18" charset="0"/>
              </a:rPr>
              <a:t>) </a:t>
            </a:r>
            <a:r>
              <a:rPr lang="en-US" sz="2000" i="1" dirty="0">
                <a:solidFill>
                  <a:srgbClr val="FF0000"/>
                </a:solidFill>
                <a:latin typeface="Times New Roman" pitchFamily="18" charset="0"/>
                <a:cs typeface="Times New Roman" pitchFamily="18" charset="0"/>
              </a:rPr>
              <a:t>Digital circuits are less affected by noise</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Suprious</a:t>
            </a:r>
            <a:r>
              <a:rPr lang="en-US" sz="2000" dirty="0">
                <a:latin typeface="Times New Roman" pitchFamily="18" charset="0"/>
                <a:cs typeface="Times New Roman" pitchFamily="18" charset="0"/>
              </a:rPr>
              <a:t> fluctuations in voltage (noise) are not as critical in digital systems as in analog systems. It is because in a digital circuit, the exact value of a voltage is not important as long as the noise </a:t>
            </a:r>
            <a:r>
              <a:rPr lang="en-US" sz="2000" dirty="0" smtClean="0">
                <a:latin typeface="Times New Roman" pitchFamily="18" charset="0"/>
                <a:cs typeface="Times New Roman" pitchFamily="18" charset="0"/>
              </a:rPr>
              <a:t>is   </a:t>
            </a:r>
            <a:r>
              <a:rPr lang="en-US" sz="2000" dirty="0">
                <a:latin typeface="Times New Roman" pitchFamily="18" charset="0"/>
                <a:cs typeface="Times New Roman" pitchFamily="18" charset="0"/>
              </a:rPr>
              <a:t>not large enough to prevent us from distinguishing a HIGH from a LOW.</a:t>
            </a:r>
          </a:p>
          <a:p>
            <a:pPr algn="just">
              <a:lnSpc>
                <a:spcPct val="170000"/>
              </a:lnSpc>
            </a:pPr>
            <a:r>
              <a:rPr lang="en-US" sz="2000" b="1" dirty="0">
                <a:latin typeface="Times New Roman" pitchFamily="18" charset="0"/>
                <a:cs typeface="Times New Roman" pitchFamily="18" charset="0"/>
              </a:rPr>
              <a:t>(</a:t>
            </a:r>
            <a:r>
              <a:rPr lang="en-US" sz="2000" b="1" i="1" dirty="0">
                <a:latin typeface="Times New Roman" pitchFamily="18" charset="0"/>
                <a:cs typeface="Times New Roman" pitchFamily="18" charset="0"/>
              </a:rPr>
              <a:t>iv</a:t>
            </a:r>
            <a:r>
              <a:rPr lang="en-US" sz="2000" b="1" dirty="0">
                <a:latin typeface="Times New Roman" pitchFamily="18" charset="0"/>
                <a:cs typeface="Times New Roman" pitchFamily="18" charset="0"/>
              </a:rPr>
              <a:t>) </a:t>
            </a:r>
            <a:r>
              <a:rPr lang="en-US" sz="2000" i="1" dirty="0">
                <a:solidFill>
                  <a:srgbClr val="FF0000"/>
                </a:solidFill>
                <a:latin typeface="Times New Roman" pitchFamily="18" charset="0"/>
                <a:cs typeface="Times New Roman" pitchFamily="18" charset="0"/>
              </a:rPr>
              <a:t>More digital circuitry can be fabricated on IC chips</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Analog system uses such devices (high-value capacitors, inductors, transformers) that cannot be economically integrated. For this reason, analog systems cannot achieve the same degree of integration as digital circuits.</a:t>
            </a:r>
          </a:p>
          <a:p>
            <a:pPr algn="just">
              <a:lnSpc>
                <a:spcPct val="170000"/>
              </a:lnSpc>
            </a:pPr>
            <a:r>
              <a:rPr lang="en-US" sz="2000" b="1" dirty="0">
                <a:latin typeface="Times New Roman" pitchFamily="18" charset="0"/>
                <a:cs typeface="Times New Roman" pitchFamily="18" charset="0"/>
              </a:rPr>
              <a:t>(</a:t>
            </a:r>
            <a:r>
              <a:rPr lang="en-US" sz="2000" b="1" i="1" dirty="0">
                <a:latin typeface="Times New Roman" pitchFamily="18" charset="0"/>
                <a:cs typeface="Times New Roman" pitchFamily="18" charset="0"/>
              </a:rPr>
              <a:t>v</a:t>
            </a:r>
            <a:r>
              <a:rPr lang="en-US" sz="2000" b="1"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Information storage is easy with digital circuits</a:t>
            </a:r>
            <a:r>
              <a:rPr lang="en-US" sz="2000" dirty="0">
                <a:latin typeface="Times New Roman" pitchFamily="18" charset="0"/>
                <a:cs typeface="Times New Roman" pitchFamily="18" charset="0"/>
              </a:rPr>
              <a:t>.</a:t>
            </a:r>
          </a:p>
          <a:p>
            <a:pPr algn="just">
              <a:lnSpc>
                <a:spcPct val="170000"/>
              </a:lnSpc>
            </a:pPr>
            <a:endParaRPr lang="en-US" sz="2000" dirty="0"/>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19</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343100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74638"/>
            <a:ext cx="8610600" cy="5851525"/>
          </a:xfrm>
        </p:spPr>
        <p:txBody>
          <a:bodyPr>
            <a:normAutofit/>
          </a:bodyPr>
          <a:lstStyle/>
          <a:p>
            <a:pPr>
              <a:lnSpc>
                <a:spcPct val="150000"/>
              </a:lnSpc>
            </a:pPr>
            <a:r>
              <a:rPr lang="en-US" sz="2000" b="1" i="1" dirty="0">
                <a:latin typeface="Times New Roman" pitchFamily="18" charset="0"/>
                <a:cs typeface="Times New Roman" pitchFamily="18" charset="0"/>
              </a:rPr>
              <a:t>ii</a:t>
            </a:r>
            <a:r>
              <a:rPr lang="en-US" sz="2000" b="1" dirty="0">
                <a:latin typeface="Times New Roman" pitchFamily="18" charset="0"/>
                <a:cs typeface="Times New Roman" pitchFamily="18" charset="0"/>
              </a:rPr>
              <a:t>) Digital signal. </a:t>
            </a:r>
            <a:r>
              <a:rPr lang="en-US" sz="2000" dirty="0">
                <a:latin typeface="Times New Roman" pitchFamily="18" charset="0"/>
                <a:cs typeface="Times New Roman" pitchFamily="18" charset="0"/>
              </a:rPr>
              <a:t>A signal (voltage or current) that can have only two discrete values is called </a:t>
            </a:r>
            <a:r>
              <a:rPr lang="en-US" sz="2000" dirty="0" smtClean="0">
                <a:latin typeface="Times New Roman" pitchFamily="18" charset="0"/>
                <a:cs typeface="Times New Roman" pitchFamily="18" charset="0"/>
              </a:rPr>
              <a:t>a </a:t>
            </a:r>
            <a:r>
              <a:rPr lang="en-US" sz="2000" i="1" dirty="0" smtClean="0">
                <a:latin typeface="Times New Roman" pitchFamily="18" charset="0"/>
                <a:cs typeface="Times New Roman" pitchFamily="18" charset="0"/>
              </a:rPr>
              <a:t>digital </a:t>
            </a:r>
            <a:r>
              <a:rPr lang="en-US" sz="2000" i="1" dirty="0">
                <a:latin typeface="Times New Roman" pitchFamily="18" charset="0"/>
                <a:cs typeface="Times New Roman" pitchFamily="18" charset="0"/>
              </a:rPr>
              <a:t>signal</a:t>
            </a:r>
            <a:r>
              <a:rPr lang="en-US" sz="2000" dirty="0">
                <a:latin typeface="Times New Roman" pitchFamily="18" charset="0"/>
                <a:cs typeface="Times New Roman" pitchFamily="18" charset="0"/>
              </a:rPr>
              <a:t>. For example, a square wave is a digital signal [See </a:t>
            </a:r>
            <a:r>
              <a:rPr lang="en-US" sz="2000" dirty="0" smtClean="0">
                <a:latin typeface="Times New Roman" pitchFamily="18" charset="0"/>
                <a:cs typeface="Times New Roman" pitchFamily="18" charset="0"/>
              </a:rPr>
              <a:t>Fig.2</a:t>
            </a:r>
            <a:r>
              <a:rPr lang="en-US" sz="2000" dirty="0">
                <a:latin typeface="Times New Roman" pitchFamily="18" charset="0"/>
                <a:cs typeface="Times New Roman" pitchFamily="18" charset="0"/>
              </a:rPr>
              <a:t>]. It is because this signal </a:t>
            </a:r>
            <a:r>
              <a:rPr lang="en-US" sz="2000" dirty="0" smtClean="0">
                <a:latin typeface="Times New Roman" pitchFamily="18" charset="0"/>
                <a:cs typeface="Times New Roman" pitchFamily="18" charset="0"/>
              </a:rPr>
              <a:t>has only </a:t>
            </a:r>
            <a:r>
              <a:rPr lang="en-US" sz="2000" dirty="0">
                <a:latin typeface="Times New Roman" pitchFamily="18" charset="0"/>
                <a:cs typeface="Times New Roman" pitchFamily="18" charset="0"/>
              </a:rPr>
              <a:t>two values </a:t>
            </a:r>
            <a:r>
              <a:rPr lang="en-US" sz="2000" dirty="0" err="1">
                <a:latin typeface="Times New Roman" pitchFamily="18" charset="0"/>
                <a:cs typeface="Times New Roman" pitchFamily="18" charset="0"/>
              </a:rPr>
              <a:t>viz</a:t>
            </a:r>
            <a:r>
              <a:rPr lang="en-US" sz="2000" dirty="0">
                <a:latin typeface="Times New Roman" pitchFamily="18" charset="0"/>
                <a:cs typeface="Times New Roman" pitchFamily="18" charset="0"/>
              </a:rPr>
              <a:t>, +5 V and 0 V and no other value. These values are </a:t>
            </a:r>
            <a:r>
              <a:rPr lang="en-US" sz="2000" dirty="0" smtClean="0">
                <a:latin typeface="Times New Roman" pitchFamily="18" charset="0"/>
                <a:cs typeface="Times New Roman" pitchFamily="18" charset="0"/>
              </a:rPr>
              <a:t>labeled </a:t>
            </a:r>
            <a:r>
              <a:rPr lang="en-US" sz="2000" dirty="0">
                <a:latin typeface="Times New Roman" pitchFamily="18" charset="0"/>
                <a:cs typeface="Times New Roman" pitchFamily="18" charset="0"/>
              </a:rPr>
              <a:t>as </a:t>
            </a:r>
            <a:r>
              <a:rPr lang="en-US" sz="2000" i="1" dirty="0">
                <a:latin typeface="Times New Roman" pitchFamily="18" charset="0"/>
                <a:cs typeface="Times New Roman" pitchFamily="18" charset="0"/>
              </a:rPr>
              <a:t>High </a:t>
            </a:r>
            <a:r>
              <a:rPr lang="en-US" sz="2000" dirty="0">
                <a:latin typeface="Times New Roman" pitchFamily="18" charset="0"/>
                <a:cs typeface="Times New Roman" pitchFamily="18" charset="0"/>
              </a:rPr>
              <a:t>and </a:t>
            </a:r>
            <a:r>
              <a:rPr lang="en-US" sz="2000" i="1" dirty="0">
                <a:latin typeface="Times New Roman" pitchFamily="18" charset="0"/>
                <a:cs typeface="Times New Roman" pitchFamily="18" charset="0"/>
              </a:rPr>
              <a:t>Low</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High </a:t>
            </a:r>
            <a:r>
              <a:rPr lang="en-US" sz="2000" dirty="0">
                <a:latin typeface="Times New Roman" pitchFamily="18" charset="0"/>
                <a:cs typeface="Times New Roman" pitchFamily="18" charset="0"/>
              </a:rPr>
              <a:t>voltage is + 5 V and the Low voltage is 0 V. If proper digital signal is applied to the input of </a:t>
            </a:r>
            <a:r>
              <a:rPr lang="en-US" sz="2000" dirty="0" smtClean="0">
                <a:latin typeface="Times New Roman" pitchFamily="18" charset="0"/>
                <a:cs typeface="Times New Roman" pitchFamily="18" charset="0"/>
              </a:rPr>
              <a:t>a transistor</a:t>
            </a:r>
            <a:r>
              <a:rPr lang="en-US" sz="2000" dirty="0">
                <a:latin typeface="Times New Roman" pitchFamily="18" charset="0"/>
                <a:cs typeface="Times New Roman" pitchFamily="18" charset="0"/>
              </a:rPr>
              <a:t>, the transistor can be driven between </a:t>
            </a:r>
            <a:r>
              <a:rPr lang="en-US" sz="2000" i="1" dirty="0">
                <a:latin typeface="Times New Roman" pitchFamily="18" charset="0"/>
                <a:cs typeface="Times New Roman" pitchFamily="18" charset="0"/>
              </a:rPr>
              <a:t>cut off </a:t>
            </a:r>
            <a:r>
              <a:rPr lang="en-US" sz="2000" dirty="0">
                <a:latin typeface="Times New Roman" pitchFamily="18" charset="0"/>
                <a:cs typeface="Times New Roman" pitchFamily="18" charset="0"/>
              </a:rPr>
              <a:t>and </a:t>
            </a:r>
            <a:r>
              <a:rPr lang="en-US" sz="2000" i="1" dirty="0">
                <a:latin typeface="Times New Roman" pitchFamily="18" charset="0"/>
                <a:cs typeface="Times New Roman" pitchFamily="18" charset="0"/>
              </a:rPr>
              <a:t>saturation</a:t>
            </a:r>
            <a:r>
              <a:rPr lang="en-US" sz="2000" dirty="0">
                <a:latin typeface="Times New Roman" pitchFamily="18" charset="0"/>
                <a:cs typeface="Times New Roman" pitchFamily="18" charset="0"/>
              </a:rPr>
              <a:t>. In other words, the transistor </a:t>
            </a:r>
            <a:r>
              <a:rPr lang="en-US" sz="2000" dirty="0" smtClean="0">
                <a:latin typeface="Times New Roman" pitchFamily="18" charset="0"/>
                <a:cs typeface="Times New Roman" pitchFamily="18" charset="0"/>
              </a:rPr>
              <a:t>will have </a:t>
            </a:r>
            <a:r>
              <a:rPr lang="en-US" sz="2000" dirty="0">
                <a:latin typeface="Times New Roman" pitchFamily="18" charset="0"/>
                <a:cs typeface="Times New Roman" pitchFamily="18" charset="0"/>
              </a:rPr>
              <a:t>two-state operations </a:t>
            </a:r>
            <a:r>
              <a:rPr lang="en-US" sz="2000" i="1" dirty="0">
                <a:latin typeface="Times New Roman" pitchFamily="18" charset="0"/>
                <a:cs typeface="Times New Roman" pitchFamily="18" charset="0"/>
              </a:rPr>
              <a:t>i.e</a:t>
            </a:r>
            <a:r>
              <a:rPr lang="en-US" sz="2000" dirty="0">
                <a:latin typeface="Times New Roman" pitchFamily="18" charset="0"/>
                <a:cs typeface="Times New Roman" pitchFamily="18" charset="0"/>
              </a:rPr>
              <a:t>., output is either low or high. Since digital operation has only two </a:t>
            </a:r>
            <a:r>
              <a:rPr lang="en-US" sz="2000" dirty="0" smtClean="0">
                <a:latin typeface="Times New Roman" pitchFamily="18" charset="0"/>
                <a:cs typeface="Times New Roman" pitchFamily="18" charset="0"/>
              </a:rPr>
              <a:t>states (</a:t>
            </a:r>
            <a:r>
              <a:rPr lang="en-US" sz="2000" i="1" dirty="0" smtClean="0">
                <a:latin typeface="Times New Roman" pitchFamily="18" charset="0"/>
                <a:cs typeface="Times New Roman" pitchFamily="18" charset="0"/>
              </a:rPr>
              <a:t>i.e</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ON </a:t>
            </a:r>
            <a:r>
              <a:rPr lang="en-US" sz="2000" dirty="0">
                <a:latin typeface="Times New Roman" pitchFamily="18" charset="0"/>
                <a:cs typeface="Times New Roman" pitchFamily="18" charset="0"/>
              </a:rPr>
              <a:t>or </a:t>
            </a:r>
            <a:r>
              <a:rPr lang="en-US" sz="2000" i="1" dirty="0">
                <a:latin typeface="Times New Roman" pitchFamily="18" charset="0"/>
                <a:cs typeface="Times New Roman" pitchFamily="18" charset="0"/>
              </a:rPr>
              <a:t>OFF</a:t>
            </a:r>
            <a:r>
              <a:rPr lang="en-US" sz="2000" dirty="0">
                <a:latin typeface="Times New Roman" pitchFamily="18" charset="0"/>
                <a:cs typeface="Times New Roman" pitchFamily="18" charset="0"/>
              </a:rPr>
              <a:t>), it is far more reliable than many-valued analog operation. It is because with </a:t>
            </a:r>
            <a:r>
              <a:rPr lang="en-US" sz="2000" dirty="0" smtClean="0">
                <a:latin typeface="Times New Roman" pitchFamily="18" charset="0"/>
                <a:cs typeface="Times New Roman" pitchFamily="18" charset="0"/>
              </a:rPr>
              <a:t>two states operation</a:t>
            </a:r>
            <a:r>
              <a:rPr lang="en-US" sz="2000" dirty="0">
                <a:latin typeface="Times New Roman" pitchFamily="18" charset="0"/>
                <a:cs typeface="Times New Roman" pitchFamily="18" charset="0"/>
              </a:rPr>
              <a:t>, all the signals are easily </a:t>
            </a:r>
            <a:r>
              <a:rPr lang="en-US" sz="2000" dirty="0" smtClean="0">
                <a:latin typeface="Times New Roman" pitchFamily="18" charset="0"/>
                <a:cs typeface="Times New Roman" pitchFamily="18" charset="0"/>
              </a:rPr>
              <a:t>recognized </a:t>
            </a:r>
            <a:r>
              <a:rPr lang="en-US" sz="2000" dirty="0">
                <a:latin typeface="Times New Roman" pitchFamily="18" charset="0"/>
                <a:cs typeface="Times New Roman" pitchFamily="18" charset="0"/>
              </a:rPr>
              <a:t>as either low or high.</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33800" y="4874668"/>
            <a:ext cx="3238500" cy="195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عنصر نائب لرقم الشريحة 3"/>
          <p:cNvSpPr>
            <a:spLocks noGrp="1"/>
          </p:cNvSpPr>
          <p:nvPr>
            <p:ph type="sldNum" sz="quarter" idx="12"/>
          </p:nvPr>
        </p:nvSpPr>
        <p:spPr/>
        <p:txBody>
          <a:bodyPr/>
          <a:lstStyle/>
          <a:p>
            <a:fld id="{1757281C-236A-48B1-93EB-FDA97DA4FCE8}" type="slidenum">
              <a:rPr lang="en-US" smtClean="0"/>
              <a:pPr/>
              <a:t>2</a:t>
            </a:fld>
            <a:endParaRPr lang="en-US"/>
          </a:p>
        </p:txBody>
      </p:sp>
      <p:sp>
        <p:nvSpPr>
          <p:cNvPr id="5" name="عنصر نائب للتذييل 4"/>
          <p:cNvSpPr>
            <a:spLocks noGrp="1"/>
          </p:cNvSpPr>
          <p:nvPr>
            <p:ph type="ftr" sz="quarter" idx="11"/>
          </p:nvPr>
        </p:nvSpPr>
        <p:spPr>
          <a:xfrm>
            <a:off x="304800" y="6492875"/>
            <a:ext cx="2895600" cy="365125"/>
          </a:xfrm>
        </p:spPr>
        <p:txBody>
          <a:bodyPr/>
          <a:lstStyle/>
          <a:p>
            <a:r>
              <a:rPr lang="en-US" dirty="0" err="1" smtClean="0"/>
              <a:t>Mohammed.H.Ali</a:t>
            </a:r>
            <a:endParaRPr lang="en-US" dirty="0"/>
          </a:p>
        </p:txBody>
      </p:sp>
    </p:spTree>
    <p:extLst>
      <p:ext uri="{BB962C8B-B14F-4D97-AF65-F5344CB8AC3E}">
        <p14:creationId xmlns:p14="http://schemas.microsoft.com/office/powerpoint/2010/main" xmlns="" val="2306770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Disadvantages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229600" cy="5135563"/>
          </a:xfrm>
        </p:spPr>
        <p:txBody>
          <a:bodyPr>
            <a:normAutofit fontScale="70000" lnSpcReduction="20000"/>
          </a:bodyPr>
          <a:lstStyle/>
          <a:p>
            <a:pPr>
              <a:lnSpc>
                <a:spcPct val="170000"/>
              </a:lnSpc>
            </a:pPr>
            <a:r>
              <a:rPr lang="en-US" b="1" dirty="0" smtClean="0">
                <a:latin typeface="Times New Roman" pitchFamily="18" charset="0"/>
                <a:cs typeface="Times New Roman" pitchFamily="18" charset="0"/>
              </a:rPr>
              <a:t>(</a:t>
            </a:r>
            <a:r>
              <a:rPr lang="en-US" b="1" i="1" dirty="0">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The real world is mainly analog. However, the digital circuits can </a:t>
            </a:r>
            <a:r>
              <a:rPr lang="en-US" dirty="0" smtClean="0">
                <a:latin typeface="Times New Roman" pitchFamily="18" charset="0"/>
                <a:cs typeface="Times New Roman" pitchFamily="18" charset="0"/>
              </a:rPr>
              <a:t>handle only </a:t>
            </a:r>
            <a:r>
              <a:rPr lang="en-US" dirty="0">
                <a:latin typeface="Times New Roman" pitchFamily="18" charset="0"/>
                <a:cs typeface="Times New Roman" pitchFamily="18" charset="0"/>
              </a:rPr>
              <a:t>digital signals. This necessitates </a:t>
            </a:r>
            <a:r>
              <a:rPr lang="en-US" dirty="0">
                <a:solidFill>
                  <a:srgbClr val="FF0000"/>
                </a:solidFill>
                <a:latin typeface="Times New Roman" pitchFamily="18" charset="0"/>
                <a:cs typeface="Times New Roman" pitchFamily="18" charset="0"/>
              </a:rPr>
              <a:t>encoders and decoders</a:t>
            </a:r>
            <a:r>
              <a:rPr lang="en-US" dirty="0">
                <a:latin typeface="Times New Roman" pitchFamily="18" charset="0"/>
                <a:cs typeface="Times New Roman" pitchFamily="18" charset="0"/>
              </a:rPr>
              <a:t> which increase the </a:t>
            </a:r>
            <a:r>
              <a:rPr lang="en-US" dirty="0">
                <a:solidFill>
                  <a:srgbClr val="FF0000"/>
                </a:solidFill>
                <a:latin typeface="Times New Roman" pitchFamily="18" charset="0"/>
                <a:cs typeface="Times New Roman" pitchFamily="18" charset="0"/>
              </a:rPr>
              <a:t>cost</a:t>
            </a:r>
            <a:r>
              <a:rPr lang="en-US" dirty="0">
                <a:latin typeface="Times New Roman" pitchFamily="18" charset="0"/>
                <a:cs typeface="Times New Roman" pitchFamily="18" charset="0"/>
              </a:rPr>
              <a:t> of the equipment.</a:t>
            </a:r>
          </a:p>
          <a:p>
            <a:pPr>
              <a:lnSpc>
                <a:spcPct val="170000"/>
              </a:lnSpc>
            </a:pPr>
            <a:r>
              <a:rPr lang="en-US" b="1" dirty="0">
                <a:latin typeface="Times New Roman" pitchFamily="18" charset="0"/>
                <a:cs typeface="Times New Roman" pitchFamily="18" charset="0"/>
              </a:rPr>
              <a:t>(</a:t>
            </a:r>
            <a:r>
              <a:rPr lang="en-US" b="1" i="1" dirty="0">
                <a:latin typeface="Times New Roman" pitchFamily="18" charset="0"/>
                <a:cs typeface="Times New Roman" pitchFamily="18" charset="0"/>
              </a:rPr>
              <a:t>ii</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There are situations where using only analog techniques is simpler and more </a:t>
            </a:r>
            <a:r>
              <a:rPr lang="en-US" dirty="0" smtClean="0">
                <a:latin typeface="Times New Roman" pitchFamily="18" charset="0"/>
                <a:cs typeface="Times New Roman" pitchFamily="18" charset="0"/>
              </a:rPr>
              <a:t>economical. For </a:t>
            </a:r>
            <a:r>
              <a:rPr lang="en-US" dirty="0">
                <a:latin typeface="Times New Roman" pitchFamily="18" charset="0"/>
                <a:cs typeface="Times New Roman" pitchFamily="18" charset="0"/>
              </a:rPr>
              <a:t>example, the process of signal amplification is most easily accomplished using analog </a:t>
            </a:r>
            <a:r>
              <a:rPr lang="en-US" dirty="0" smtClean="0">
                <a:latin typeface="Times New Roman" pitchFamily="18" charset="0"/>
                <a:cs typeface="Times New Roman" pitchFamily="18" charset="0"/>
              </a:rPr>
              <a:t>circuitry. However</a:t>
            </a:r>
            <a:r>
              <a:rPr lang="en-US" dirty="0">
                <a:latin typeface="Times New Roman" pitchFamily="18" charset="0"/>
                <a:cs typeface="Times New Roman" pitchFamily="18" charset="0"/>
              </a:rPr>
              <a:t>, advantages of digital techniques outweigh the disadvantages. For this reason, we </a:t>
            </a:r>
            <a:r>
              <a:rPr lang="en-US" dirty="0" smtClean="0">
                <a:latin typeface="Times New Roman" pitchFamily="18" charset="0"/>
                <a:cs typeface="Times New Roman" pitchFamily="18" charset="0"/>
              </a:rPr>
              <a:t>are fast </a:t>
            </a:r>
            <a:r>
              <a:rPr lang="en-US" dirty="0">
                <a:latin typeface="Times New Roman" pitchFamily="18" charset="0"/>
                <a:cs typeface="Times New Roman" pitchFamily="18" charset="0"/>
              </a:rPr>
              <a:t>switching to digital techniques.</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20</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400350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Shift Register</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a:latin typeface="Times New Roman" pitchFamily="18" charset="0"/>
                <a:cs typeface="Times New Roman" pitchFamily="18" charset="0"/>
              </a:rPr>
              <a:t>The Shift Register is another type of sequential logic circuit that can be used for the storage or the transfer of data in the form of binary numbers. This sequential device loads the data present on its inputs and then moves or “shifts” it to its output once every clock cycle, hence the name “shift register”</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21</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933244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Shift Register</a:t>
            </a:r>
            <a:br>
              <a:rPr lang="en-US" dirty="0"/>
            </a:br>
            <a:endParaRPr lang="en-US" dirty="0"/>
          </a:p>
        </p:txBody>
      </p:sp>
      <p:sp>
        <p:nvSpPr>
          <p:cNvPr id="3" name="Content Placeholder 2"/>
          <p:cNvSpPr>
            <a:spLocks noGrp="1"/>
          </p:cNvSpPr>
          <p:nvPr>
            <p:ph idx="1"/>
          </p:nvPr>
        </p:nvSpPr>
        <p:spPr/>
        <p:txBody>
          <a:bodyPr>
            <a:normAutofit fontScale="92500"/>
          </a:bodyPr>
          <a:lstStyle/>
          <a:p>
            <a:pPr algn="just">
              <a:lnSpc>
                <a:spcPct val="150000"/>
              </a:lnSpc>
            </a:pPr>
            <a:r>
              <a:rPr lang="en-US" dirty="0"/>
              <a:t>A shift register basically consists of several single bit “D-Type Data Latches”, one for each data bit, either a logic “0” or a “1”, connected together in a serial type daisy-chain arrangement so that the output from one data latch becomes the input of the next latch and so on.</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22</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19827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i="1" dirty="0">
                <a:solidFill>
                  <a:srgbClr val="FF0000"/>
                </a:solidFill>
              </a:rPr>
              <a:t>Shift Registers</a:t>
            </a:r>
            <a:r>
              <a:rPr lang="en-US" dirty="0"/>
              <a:t> are used for data storage or for the movement of data and are therefore commonly used inside calculators or computers to store data such as two binary numbers before they are added together, or to convert the data from either a serial to parallel or parallel to serial format</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23</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257889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shift register</a:t>
            </a:r>
            <a:endParaRPr lang="en-US" dirty="0"/>
          </a:p>
        </p:txBody>
      </p:sp>
      <p:sp>
        <p:nvSpPr>
          <p:cNvPr id="3" name="Content Placeholder 2"/>
          <p:cNvSpPr>
            <a:spLocks noGrp="1"/>
          </p:cNvSpPr>
          <p:nvPr>
            <p:ph idx="1"/>
          </p:nvPr>
        </p:nvSpPr>
        <p:spPr>
          <a:xfrm>
            <a:off x="228600" y="1417638"/>
            <a:ext cx="8686800" cy="5440362"/>
          </a:xfrm>
        </p:spPr>
        <p:txBody>
          <a:bodyPr>
            <a:normAutofit fontScale="62500" lnSpcReduction="20000"/>
          </a:bodyPr>
          <a:lstStyle/>
          <a:p>
            <a:pPr algn="just">
              <a:lnSpc>
                <a:spcPct val="170000"/>
              </a:lnSpc>
            </a:pP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Serial-in to Parallel-out (SIPO)</a:t>
            </a:r>
            <a:r>
              <a:rPr lang="en-US" dirty="0">
                <a:latin typeface="Times New Roman" pitchFamily="18" charset="0"/>
                <a:cs typeface="Times New Roman" pitchFamily="18" charset="0"/>
              </a:rPr>
              <a:t>  -  the register is loaded with serial data, one bit at a time, with the stored data being available at the output in parallel form.</a:t>
            </a:r>
          </a:p>
          <a:p>
            <a:pPr algn="just">
              <a:lnSpc>
                <a:spcPct val="170000"/>
              </a:lnSpc>
            </a:pP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Serial-in to Serial-out (SISO)</a:t>
            </a:r>
            <a:r>
              <a:rPr lang="en-US" dirty="0">
                <a:latin typeface="Times New Roman" pitchFamily="18" charset="0"/>
                <a:cs typeface="Times New Roman" pitchFamily="18" charset="0"/>
              </a:rPr>
              <a:t>  -  the data is shifted serially “IN” and “OUT” of the register, one bit at a time in either a left or right direction under clock control.</a:t>
            </a:r>
            <a:endParaRPr lang="en-US" dirty="0">
              <a:solidFill>
                <a:srgbClr val="FF0000"/>
              </a:solidFill>
              <a:latin typeface="Times New Roman" pitchFamily="18" charset="0"/>
              <a:cs typeface="Times New Roman" pitchFamily="18" charset="0"/>
            </a:endParaRPr>
          </a:p>
          <a:p>
            <a:pPr algn="just">
              <a:lnSpc>
                <a:spcPct val="170000"/>
              </a:lnSpc>
            </a:pPr>
            <a:r>
              <a:rPr lang="en-US" dirty="0">
                <a:solidFill>
                  <a:srgbClr val="FF0000"/>
                </a:solidFill>
                <a:latin typeface="Times New Roman" pitchFamily="18" charset="0"/>
                <a:cs typeface="Times New Roman" pitchFamily="18" charset="0"/>
              </a:rPr>
              <a:t>• Parallel-in to Serial-out (PISO)</a:t>
            </a:r>
            <a:r>
              <a:rPr lang="en-US" dirty="0">
                <a:latin typeface="Times New Roman" pitchFamily="18" charset="0"/>
                <a:cs typeface="Times New Roman" pitchFamily="18" charset="0"/>
              </a:rPr>
              <a:t>  -  the parallel data is loaded into the register simultaneously and is shifted out of the register serially one bit at a time under clock control.</a:t>
            </a:r>
          </a:p>
          <a:p>
            <a:pPr algn="just">
              <a:lnSpc>
                <a:spcPct val="170000"/>
              </a:lnSpc>
            </a:pP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Parallel-in to Parallel-out (PIPO)</a:t>
            </a:r>
            <a:r>
              <a:rPr lang="en-US" dirty="0">
                <a:latin typeface="Times New Roman" pitchFamily="18" charset="0"/>
                <a:cs typeface="Times New Roman" pitchFamily="18" charset="0"/>
              </a:rPr>
              <a:t>  -  the parallel data is loaded simultaneously into the register, and transferred together to their respective outputs by the same clock pulse.</a:t>
            </a:r>
          </a:p>
          <a:p>
            <a:pPr algn="just">
              <a:lnSpc>
                <a:spcPct val="170000"/>
              </a:lnSpc>
            </a:pPr>
            <a:endParaRPr lang="en-US"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24</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518644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shift register</a:t>
            </a:r>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8153" y="2333624"/>
            <a:ext cx="6306047" cy="292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25</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690032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circuit (ICs)</a:t>
            </a:r>
            <a:endParaRPr lang="en-US" dirty="0"/>
          </a:p>
        </p:txBody>
      </p:sp>
      <p:sp>
        <p:nvSpPr>
          <p:cNvPr id="3" name="Content Placeholder 2"/>
          <p:cNvSpPr>
            <a:spLocks noGrp="1"/>
          </p:cNvSpPr>
          <p:nvPr>
            <p:ph idx="1"/>
          </p:nvPr>
        </p:nvSpPr>
        <p:spPr>
          <a:xfrm>
            <a:off x="457200" y="1143000"/>
            <a:ext cx="8686800" cy="5562600"/>
          </a:xfrm>
        </p:spPr>
        <p:txBody>
          <a:bodyPr>
            <a:normAutofit fontScale="62500" lnSpcReduction="20000"/>
          </a:bodyPr>
          <a:lstStyle/>
          <a:p>
            <a:pPr algn="just">
              <a:lnSpc>
                <a:spcPct val="170000"/>
              </a:lnSpc>
            </a:pPr>
            <a:r>
              <a:rPr lang="en-US" dirty="0"/>
              <a:t>While there are many ICs containing only digital circuits and many that contain only linear circuits, there are a number of units that contain both linear and digital circuits.</a:t>
            </a:r>
          </a:p>
          <a:p>
            <a:pPr algn="just">
              <a:lnSpc>
                <a:spcPct val="170000"/>
              </a:lnSpc>
            </a:pPr>
            <a:r>
              <a:rPr lang="en-US" dirty="0"/>
              <a:t>Among the linear/digital ICs are</a:t>
            </a:r>
          </a:p>
          <a:p>
            <a:pPr algn="just">
              <a:lnSpc>
                <a:spcPct val="170000"/>
              </a:lnSpc>
              <a:buFont typeface="Wingdings" panose="05000000000000000000" pitchFamily="2" charset="2"/>
              <a:buChar char="q"/>
            </a:pPr>
            <a:r>
              <a:rPr lang="en-US" dirty="0"/>
              <a:t> comparator circuits, </a:t>
            </a:r>
            <a:endParaRPr lang="en-US" dirty="0" smtClean="0"/>
          </a:p>
          <a:p>
            <a:pPr algn="just">
              <a:lnSpc>
                <a:spcPct val="170000"/>
              </a:lnSpc>
              <a:buFont typeface="Wingdings" panose="05000000000000000000" pitchFamily="2" charset="2"/>
              <a:buChar char="q"/>
            </a:pPr>
            <a:r>
              <a:rPr lang="en-US" dirty="0" smtClean="0"/>
              <a:t>digital/analog </a:t>
            </a:r>
            <a:r>
              <a:rPr lang="en-US" dirty="0"/>
              <a:t>converters, </a:t>
            </a:r>
            <a:endParaRPr lang="en-US" dirty="0" smtClean="0"/>
          </a:p>
          <a:p>
            <a:pPr algn="just">
              <a:lnSpc>
                <a:spcPct val="170000"/>
              </a:lnSpc>
              <a:buFont typeface="Wingdings" panose="05000000000000000000" pitchFamily="2" charset="2"/>
              <a:buChar char="q"/>
            </a:pPr>
            <a:r>
              <a:rPr lang="en-US" dirty="0" smtClean="0"/>
              <a:t>interface </a:t>
            </a:r>
            <a:r>
              <a:rPr lang="en-US" dirty="0"/>
              <a:t>circuits</a:t>
            </a:r>
            <a:r>
              <a:rPr lang="en-US" dirty="0" smtClean="0"/>
              <a:t>,</a:t>
            </a:r>
          </a:p>
          <a:p>
            <a:pPr algn="just">
              <a:lnSpc>
                <a:spcPct val="170000"/>
              </a:lnSpc>
              <a:buFont typeface="Wingdings" panose="05000000000000000000" pitchFamily="2" charset="2"/>
              <a:buChar char="q"/>
            </a:pPr>
            <a:r>
              <a:rPr lang="en-US" dirty="0" smtClean="0"/>
              <a:t> </a:t>
            </a:r>
            <a:r>
              <a:rPr lang="en-US" dirty="0"/>
              <a:t>timer circuits, </a:t>
            </a:r>
            <a:endParaRPr lang="en-US" dirty="0" smtClean="0"/>
          </a:p>
          <a:p>
            <a:pPr algn="just">
              <a:lnSpc>
                <a:spcPct val="170000"/>
              </a:lnSpc>
              <a:buFont typeface="Wingdings" panose="05000000000000000000" pitchFamily="2" charset="2"/>
              <a:buChar char="q"/>
            </a:pPr>
            <a:r>
              <a:rPr lang="en-US" dirty="0" smtClean="0"/>
              <a:t>voltage </a:t>
            </a:r>
            <a:r>
              <a:rPr lang="en-US" dirty="0"/>
              <a:t>controlled oscillator (VCO) </a:t>
            </a:r>
            <a:r>
              <a:rPr lang="en-US" dirty="0" smtClean="0"/>
              <a:t>circuits,</a:t>
            </a:r>
          </a:p>
          <a:p>
            <a:pPr algn="just">
              <a:lnSpc>
                <a:spcPct val="170000"/>
              </a:lnSpc>
              <a:buFont typeface="Wingdings" panose="05000000000000000000" pitchFamily="2" charset="2"/>
              <a:buChar char="q"/>
            </a:pPr>
            <a:r>
              <a:rPr lang="en-US" dirty="0" smtClean="0"/>
              <a:t>and </a:t>
            </a:r>
            <a:r>
              <a:rPr lang="en-US" dirty="0"/>
              <a:t>phase </a:t>
            </a:r>
            <a:r>
              <a:rPr lang="en-US" dirty="0" smtClean="0"/>
              <a:t>locked loops </a:t>
            </a:r>
            <a:r>
              <a:rPr lang="en-US" dirty="0"/>
              <a:t>(PLLs).</a:t>
            </a:r>
          </a:p>
          <a:p>
            <a:endParaRPr lang="en-US" dirty="0"/>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26</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696794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Electronic Devices and circuits theory </a:t>
            </a:r>
            <a:endParaRPr lang="en-US" dirty="0"/>
          </a:p>
        </p:txBody>
      </p:sp>
      <p:pic>
        <p:nvPicPr>
          <p:cNvPr id="4" name="Content Placeholder 3"/>
          <p:cNvPicPr>
            <a:picLocks noGrp="1" noChangeAspect="1"/>
          </p:cNvPicPr>
          <p:nvPr>
            <p:ph idx="1"/>
          </p:nvPr>
        </p:nvPicPr>
        <p:blipFill>
          <a:blip r:embed="rId2" cstate="print"/>
          <a:stretch>
            <a:fillRect/>
          </a:stretch>
        </p:blipFill>
        <p:spPr>
          <a:xfrm>
            <a:off x="685800" y="1905000"/>
            <a:ext cx="7353300" cy="2400300"/>
          </a:xfrm>
          <a:prstGeom prst="rect">
            <a:avLst/>
          </a:prstGeom>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27</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334156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Circuits that convert digital signals into an analog or linear voltage, </a:t>
            </a:r>
            <a:endParaRPr lang="en-US" dirty="0" smtClean="0"/>
          </a:p>
          <a:p>
            <a:pPr algn="just"/>
            <a:r>
              <a:rPr lang="en-US" dirty="0" smtClean="0"/>
              <a:t>and </a:t>
            </a:r>
            <a:r>
              <a:rPr lang="en-US" dirty="0"/>
              <a:t>those </a:t>
            </a:r>
            <a:r>
              <a:rPr lang="en-US" dirty="0" smtClean="0"/>
              <a:t>that convert </a:t>
            </a:r>
            <a:r>
              <a:rPr lang="en-US" dirty="0"/>
              <a:t>a linear voltage into a digital value, are popular in aerospace equipment, </a:t>
            </a:r>
            <a:endParaRPr lang="en-US" dirty="0" smtClean="0"/>
          </a:p>
          <a:p>
            <a:pPr algn="just"/>
            <a:r>
              <a:rPr lang="en-US" dirty="0" smtClean="0"/>
              <a:t>Automotive equipment</a:t>
            </a:r>
            <a:r>
              <a:rPr lang="en-US" dirty="0"/>
              <a:t>, and compact disk (CD) players, among many others</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28</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082484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Timer</a:t>
            </a:r>
            <a:r>
              <a:rPr lang="en-US" dirty="0"/>
              <a:t> ICs provide linear and digital circuits to use in various timing operations,</a:t>
            </a:r>
          </a:p>
          <a:p>
            <a:r>
              <a:rPr lang="en-US" dirty="0"/>
              <a:t>as in a car alarm, a home timer to turn lights on or off, and a circuit in electromechanical</a:t>
            </a:r>
          </a:p>
          <a:p>
            <a:r>
              <a:rPr lang="en-US" dirty="0"/>
              <a:t>equipment to provide proper timing to match the intended unit operation.</a:t>
            </a:r>
          </a:p>
          <a:p>
            <a:r>
              <a:rPr lang="en-US" dirty="0"/>
              <a:t>The 555 timer has long been a popular IC unit</a:t>
            </a:r>
          </a:p>
          <a:p>
            <a:endParaRPr lang="en-US" dirty="0"/>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29</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30349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Digital Circuit</a:t>
            </a:r>
            <a:endParaRPr lang="en-US" b="1" dirty="0"/>
          </a:p>
        </p:txBody>
      </p:sp>
      <p:sp>
        <p:nvSpPr>
          <p:cNvPr id="3" name="Content Placeholder 2"/>
          <p:cNvSpPr>
            <a:spLocks noGrp="1"/>
          </p:cNvSpPr>
          <p:nvPr>
            <p:ph idx="1"/>
          </p:nvPr>
        </p:nvSpPr>
        <p:spPr>
          <a:xfrm>
            <a:off x="457200" y="1219200"/>
            <a:ext cx="8382000" cy="5638800"/>
          </a:xfrm>
        </p:spPr>
        <p:txBody>
          <a:bodyPr>
            <a:normAutofit fontScale="62500" lnSpcReduction="20000"/>
          </a:bodyPr>
          <a:lstStyle/>
          <a:p>
            <a:pPr>
              <a:lnSpc>
                <a:spcPct val="170000"/>
              </a:lnSpc>
            </a:pPr>
            <a:r>
              <a:rPr lang="en-US" i="1" dirty="0" smtClean="0">
                <a:latin typeface="Times New Roman" panose="02020603050405020304" pitchFamily="18" charset="0"/>
                <a:cs typeface="Times New Roman" panose="02020603050405020304" pitchFamily="18" charset="0"/>
              </a:rPr>
              <a:t>An </a:t>
            </a:r>
            <a:r>
              <a:rPr lang="en-US" i="1" dirty="0">
                <a:latin typeface="Times New Roman" panose="02020603050405020304" pitchFamily="18" charset="0"/>
                <a:cs typeface="Times New Roman" panose="02020603050405020304" pitchFamily="18" charset="0"/>
              </a:rPr>
              <a:t>electronic circuit that handles only a digital signal is called a </a:t>
            </a:r>
            <a:r>
              <a:rPr lang="en-US" b="1" dirty="0">
                <a:latin typeface="Times New Roman" panose="02020603050405020304" pitchFamily="18" charset="0"/>
                <a:cs typeface="Times New Roman" panose="02020603050405020304" pitchFamily="18" charset="0"/>
              </a:rPr>
              <a:t>digital </a:t>
            </a:r>
            <a:r>
              <a:rPr lang="en-US" b="1" dirty="0" smtClean="0">
                <a:latin typeface="Times New Roman" panose="02020603050405020304" pitchFamily="18" charset="0"/>
                <a:cs typeface="Times New Roman" panose="02020603050405020304" pitchFamily="18" charset="0"/>
              </a:rPr>
              <a:t>circuit.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output voltage of a digital circuit is either low or high and no other value. In other </a:t>
            </a:r>
            <a:r>
              <a:rPr lang="en-US" dirty="0" smtClean="0">
                <a:latin typeface="Times New Roman" panose="02020603050405020304" pitchFamily="18" charset="0"/>
                <a:cs typeface="Times New Roman" panose="02020603050405020304" pitchFamily="18" charset="0"/>
              </a:rPr>
              <a:t>words, digital </a:t>
            </a:r>
            <a:r>
              <a:rPr lang="en-US" dirty="0">
                <a:latin typeface="Times New Roman" panose="02020603050405020304" pitchFamily="18" charset="0"/>
                <a:cs typeface="Times New Roman" panose="02020603050405020304" pitchFamily="18" charset="0"/>
              </a:rPr>
              <a:t>operation is a two-state operation. These states are expressed as (</a:t>
            </a:r>
            <a:r>
              <a:rPr lang="en-US" i="1" dirty="0">
                <a:latin typeface="Times New Roman" panose="02020603050405020304" pitchFamily="18" charset="0"/>
                <a:cs typeface="Times New Roman" panose="02020603050405020304" pitchFamily="18" charset="0"/>
              </a:rPr>
              <a:t>High </a:t>
            </a:r>
            <a:r>
              <a:rPr lang="en-US" dirty="0">
                <a:latin typeface="Times New Roman" panose="02020603050405020304" pitchFamily="18" charset="0"/>
                <a:cs typeface="Times New Roman" panose="02020603050405020304" pitchFamily="18" charset="0"/>
              </a:rPr>
              <a:t>or </a:t>
            </a:r>
            <a:r>
              <a:rPr lang="en-US" i="1" dirty="0">
                <a:latin typeface="Times New Roman" panose="02020603050405020304" pitchFamily="18" charset="0"/>
                <a:cs typeface="Times New Roman" panose="02020603050405020304" pitchFamily="18" charset="0"/>
              </a:rPr>
              <a:t>Low</a:t>
            </a:r>
            <a:r>
              <a:rPr lang="en-US" dirty="0">
                <a:latin typeface="Times New Roman" panose="02020603050405020304" pitchFamily="18" charset="0"/>
                <a:cs typeface="Times New Roman" panose="02020603050405020304" pitchFamily="18" charset="0"/>
              </a:rPr>
              <a:t>) or (</a:t>
            </a:r>
            <a:r>
              <a:rPr lang="en-US" i="1" dirty="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or</a:t>
            </a:r>
          </a:p>
          <a:p>
            <a:pPr>
              <a:lnSpc>
                <a:spcPct val="170000"/>
              </a:lnSpc>
            </a:pPr>
            <a:r>
              <a:rPr lang="en-US" i="1" dirty="0">
                <a:latin typeface="Times New Roman" panose="02020603050405020304" pitchFamily="18" charset="0"/>
                <a:cs typeface="Times New Roman" panose="02020603050405020304" pitchFamily="18" charset="0"/>
              </a:rPr>
              <a:t>OFF</a:t>
            </a:r>
            <a:r>
              <a:rPr lang="en-US" dirty="0">
                <a:latin typeface="Times New Roman" panose="02020603050405020304" pitchFamily="18" charset="0"/>
                <a:cs typeface="Times New Roman" panose="02020603050405020304" pitchFamily="18" charset="0"/>
              </a:rPr>
              <a:t>) or (1 or 0). Therefore, a digital circuit is one that expresses the values in digits 1’s or 0’s.</a:t>
            </a:r>
          </a:p>
          <a:p>
            <a:pPr>
              <a:lnSpc>
                <a:spcPct val="170000"/>
              </a:lnSpc>
            </a:pPr>
            <a:r>
              <a:rPr lang="en-US" dirty="0">
                <a:latin typeface="Times New Roman" panose="02020603050405020304" pitchFamily="18" charset="0"/>
                <a:cs typeface="Times New Roman" panose="02020603050405020304" pitchFamily="18" charset="0"/>
              </a:rPr>
              <a:t>Hence the name digital. The numbering concept that uses only the two digits 1 and 0 is the </a:t>
            </a:r>
            <a:r>
              <a:rPr lang="en-US" i="1" dirty="0">
                <a:latin typeface="Times New Roman" panose="02020603050405020304" pitchFamily="18" charset="0"/>
                <a:cs typeface="Times New Roman" panose="02020603050405020304" pitchFamily="18" charset="0"/>
              </a:rPr>
              <a:t>binary</a:t>
            </a:r>
          </a:p>
          <a:p>
            <a:pPr>
              <a:lnSpc>
                <a:spcPct val="170000"/>
              </a:lnSpc>
            </a:pPr>
            <a:r>
              <a:rPr lang="en-US" i="1" dirty="0">
                <a:latin typeface="Times New Roman" panose="02020603050405020304" pitchFamily="18" charset="0"/>
                <a:cs typeface="Times New Roman" panose="02020603050405020304" pitchFamily="18" charset="0"/>
              </a:rPr>
              <a:t>numbering system. </a:t>
            </a:r>
            <a:r>
              <a:rPr lang="en-US" dirty="0">
                <a:latin typeface="Times New Roman" panose="02020603050405020304" pitchFamily="18" charset="0"/>
                <a:cs typeface="Times New Roman" panose="02020603050405020304" pitchFamily="18" charset="0"/>
              </a:rPr>
              <a:t>Therefore, the first step would be to discuss this number system.</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3</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491042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33" y="18197"/>
            <a:ext cx="8229600" cy="1143000"/>
          </a:xfrm>
        </p:spPr>
        <p:txBody>
          <a:bodyPr/>
          <a:lstStyle/>
          <a:p>
            <a:r>
              <a:rPr lang="en-US" dirty="0"/>
              <a:t>COMPARATOR UNIT OPERATION</a:t>
            </a:r>
          </a:p>
        </p:txBody>
      </p:sp>
      <p:sp>
        <p:nvSpPr>
          <p:cNvPr id="3" name="Content Placeholder 2"/>
          <p:cNvSpPr>
            <a:spLocks noGrp="1"/>
          </p:cNvSpPr>
          <p:nvPr>
            <p:ph idx="1"/>
          </p:nvPr>
        </p:nvSpPr>
        <p:spPr>
          <a:xfrm>
            <a:off x="0" y="838200"/>
            <a:ext cx="9144000" cy="5334000"/>
          </a:xfrm>
        </p:spPr>
        <p:txBody>
          <a:bodyPr>
            <a:normAutofit/>
          </a:bodyPr>
          <a:lstStyle/>
          <a:p>
            <a:pPr algn="just">
              <a:lnSpc>
                <a:spcPct val="170000"/>
              </a:lnSpc>
            </a:pPr>
            <a:r>
              <a:rPr lang="en-US" sz="2000" dirty="0">
                <a:latin typeface="Times New Roman" pitchFamily="18" charset="0"/>
                <a:cs typeface="Times New Roman" pitchFamily="18" charset="0"/>
              </a:rPr>
              <a:t>A comparator circuit accepts input of linear voltages and provides a digital output that indicates when one input is less than or greater than the second.</a:t>
            </a:r>
          </a:p>
          <a:p>
            <a:pPr algn="just">
              <a:lnSpc>
                <a:spcPct val="170000"/>
              </a:lnSpc>
            </a:pPr>
            <a:r>
              <a:rPr lang="en-US" sz="2000" dirty="0">
                <a:latin typeface="Times New Roman" pitchFamily="18" charset="0"/>
                <a:cs typeface="Times New Roman" pitchFamily="18" charset="0"/>
              </a:rPr>
              <a:t> A basic comparator circuit can be represented as in Fig. 17.1a. The output is a digital signal that stays at a high voltage level when the </a:t>
            </a:r>
            <a:r>
              <a:rPr lang="en-US" sz="2000" dirty="0" err="1">
                <a:latin typeface="Times New Roman" pitchFamily="18" charset="0"/>
                <a:cs typeface="Times New Roman" pitchFamily="18" charset="0"/>
              </a:rPr>
              <a:t>noninverting</a:t>
            </a:r>
            <a:r>
              <a:rPr lang="en-US" sz="2000" dirty="0">
                <a:latin typeface="Times New Roman" pitchFamily="18" charset="0"/>
                <a:cs typeface="Times New Roman" pitchFamily="18" charset="0"/>
              </a:rPr>
              <a:t> (+) input is greater than the voltage at the inverting (-) input and switches to a lower voltage level when the </a:t>
            </a:r>
            <a:r>
              <a:rPr lang="en-US" sz="2000" dirty="0" err="1">
                <a:latin typeface="Times New Roman" pitchFamily="18" charset="0"/>
                <a:cs typeface="Times New Roman" pitchFamily="18" charset="0"/>
              </a:rPr>
              <a:t>noninverting</a:t>
            </a:r>
            <a:r>
              <a:rPr lang="en-US" sz="2000" dirty="0">
                <a:latin typeface="Times New Roman" pitchFamily="18" charset="0"/>
                <a:cs typeface="Times New Roman" pitchFamily="18" charset="0"/>
              </a:rPr>
              <a:t> input voltage goes below the inverting input voltage</a:t>
            </a:r>
            <a:endParaRPr lang="en-US" sz="2000" dirty="0"/>
          </a:p>
        </p:txBody>
      </p:sp>
      <p:pic>
        <p:nvPicPr>
          <p:cNvPr id="5" name="Picture 4"/>
          <p:cNvPicPr>
            <a:picLocks noChangeAspect="1"/>
          </p:cNvPicPr>
          <p:nvPr/>
        </p:nvPicPr>
        <p:blipFill>
          <a:blip r:embed="rId2" cstate="print"/>
          <a:stretch>
            <a:fillRect/>
          </a:stretch>
        </p:blipFill>
        <p:spPr>
          <a:xfrm>
            <a:off x="4191000" y="4188806"/>
            <a:ext cx="4267200" cy="2639624"/>
          </a:xfrm>
          <a:prstGeom prst="rect">
            <a:avLst/>
          </a:prstGeom>
        </p:spPr>
      </p:pic>
      <p:sp>
        <p:nvSpPr>
          <p:cNvPr id="6" name="Rectangle 5"/>
          <p:cNvSpPr/>
          <p:nvPr/>
        </p:nvSpPr>
        <p:spPr>
          <a:xfrm>
            <a:off x="152401" y="4962223"/>
            <a:ext cx="3733800"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17.1 Comparator unit:</a:t>
            </a:r>
          </a:p>
          <a:p>
            <a:r>
              <a:rPr lang="en-US" dirty="0">
                <a:latin typeface="Times New Roman" panose="02020603050405020304" pitchFamily="18" charset="0"/>
                <a:cs typeface="Times New Roman" panose="02020603050405020304" pitchFamily="18" charset="0"/>
              </a:rPr>
              <a:t>(a) basic unit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7" name="عنصر نائب لرقم الشريحة 6"/>
          <p:cNvSpPr>
            <a:spLocks noGrp="1"/>
          </p:cNvSpPr>
          <p:nvPr>
            <p:ph type="sldNum" sz="quarter" idx="12"/>
          </p:nvPr>
        </p:nvSpPr>
        <p:spPr/>
        <p:txBody>
          <a:bodyPr/>
          <a:lstStyle/>
          <a:p>
            <a:fld id="{1757281C-236A-48B1-93EB-FDA97DA4FCE8}" type="slidenum">
              <a:rPr lang="en-US" smtClean="0"/>
              <a:pPr/>
              <a:t>30</a:t>
            </a:fld>
            <a:endParaRPr lang="en-US"/>
          </a:p>
        </p:txBody>
      </p:sp>
      <p:sp>
        <p:nvSpPr>
          <p:cNvPr id="8" name="عنصر نائب للتذييل 7"/>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176004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143000"/>
            <a:ext cx="8534400" cy="4449763"/>
          </a:xfrm>
        </p:spPr>
        <p:txBody>
          <a:bodyPr>
            <a:normAutofit/>
          </a:bodyPr>
          <a:lstStyle/>
          <a:p>
            <a:pPr algn="just">
              <a:lnSpc>
                <a:spcPct val="150000"/>
              </a:lnSpc>
            </a:pPr>
            <a:r>
              <a:rPr lang="en-US" sz="2400" dirty="0">
                <a:latin typeface="Times New Roman" panose="02020603050405020304" pitchFamily="18" charset="0"/>
                <a:cs typeface="Times New Roman" pitchFamily="18" charset="0"/>
              </a:rPr>
              <a:t>Figure 17.1b shows a typical connection with one input . As long as </a:t>
            </a:r>
            <a:r>
              <a:rPr lang="en-US" sz="2400" i="1" dirty="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in is less than the reference voltage level of 2 V, the output remains at a low voltage level (near 10 V). </a:t>
            </a:r>
          </a:p>
          <a:p>
            <a:pPr algn="just">
              <a:lnSpc>
                <a:spcPct val="150000"/>
              </a:lnSpc>
            </a:pPr>
            <a:r>
              <a:rPr lang="en-US" sz="2400" dirty="0">
                <a:latin typeface="Times New Roman" panose="02020603050405020304" pitchFamily="18" charset="0"/>
                <a:cs typeface="Times New Roman" panose="02020603050405020304" pitchFamily="18" charset="0"/>
              </a:rPr>
              <a:t>When the input rises just above 2 V, the output quickly switches to a high-voltage level (near 10 V). Thus the high output indicates that the input signal is </a:t>
            </a:r>
            <a:r>
              <a:rPr lang="en-US" sz="2400" dirty="0" smtClean="0">
                <a:latin typeface="Times New Roman" panose="02020603050405020304" pitchFamily="18" charset="0"/>
                <a:cs typeface="Times New Roman" panose="02020603050405020304" pitchFamily="18" charset="0"/>
              </a:rPr>
              <a:t>greater </a:t>
            </a:r>
            <a:r>
              <a:rPr lang="en-US" sz="2400" dirty="0">
                <a:latin typeface="Times New Roman" panose="02020603050405020304" pitchFamily="18" charset="0"/>
                <a:cs typeface="Times New Roman" panose="02020603050405020304" pitchFamily="18" charset="0"/>
              </a:rPr>
              <a:t>than 2 V.</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stretch>
            <a:fillRect/>
          </a:stretch>
        </p:blipFill>
        <p:spPr>
          <a:xfrm>
            <a:off x="4021228" y="4572001"/>
            <a:ext cx="3979772" cy="2286000"/>
          </a:xfrm>
          <a:prstGeom prst="rect">
            <a:avLst/>
          </a:prstGeom>
        </p:spPr>
      </p:pic>
      <p:sp>
        <p:nvSpPr>
          <p:cNvPr id="5" name="Rectangle 4"/>
          <p:cNvSpPr/>
          <p:nvPr/>
        </p:nvSpPr>
        <p:spPr>
          <a:xfrm>
            <a:off x="492457" y="5592763"/>
            <a:ext cx="4572000" cy="646331"/>
          </a:xfrm>
          <a:prstGeom prst="rect">
            <a:avLst/>
          </a:prstGeom>
        </p:spPr>
        <p:txBody>
          <a:bodyPr>
            <a:spAutoFit/>
          </a:bodyPr>
          <a:lstStyle/>
          <a:p>
            <a:r>
              <a:rPr lang="en-US" dirty="0"/>
              <a:t>Figure 17.1 Comparator unit:</a:t>
            </a:r>
          </a:p>
          <a:p>
            <a:r>
              <a:rPr lang="en-US" dirty="0" smtClean="0"/>
              <a:t> </a:t>
            </a:r>
            <a:r>
              <a:rPr lang="en-US" dirty="0"/>
              <a:t>(b) typical </a:t>
            </a:r>
            <a:r>
              <a:rPr lang="en-US" dirty="0" smtClean="0"/>
              <a:t> application</a:t>
            </a:r>
            <a:r>
              <a:rPr lang="en-US" dirty="0"/>
              <a:t>.</a:t>
            </a:r>
          </a:p>
        </p:txBody>
      </p:sp>
      <p:sp>
        <p:nvSpPr>
          <p:cNvPr id="6" name="عنصر نائب لرقم الشريحة 5"/>
          <p:cNvSpPr>
            <a:spLocks noGrp="1"/>
          </p:cNvSpPr>
          <p:nvPr>
            <p:ph type="sldNum" sz="quarter" idx="12"/>
          </p:nvPr>
        </p:nvSpPr>
        <p:spPr/>
        <p:txBody>
          <a:bodyPr/>
          <a:lstStyle/>
          <a:p>
            <a:fld id="{1757281C-236A-48B1-93EB-FDA97DA4FCE8}" type="slidenum">
              <a:rPr lang="en-US" smtClean="0"/>
              <a:pPr/>
              <a:t>31</a:t>
            </a:fld>
            <a:endParaRPr lang="en-US"/>
          </a:p>
        </p:txBody>
      </p:sp>
      <p:sp>
        <p:nvSpPr>
          <p:cNvPr id="7" name="عنصر نائب للتذييل 6"/>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67361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lnSpc>
                <a:spcPct val="150000"/>
              </a:lnSpc>
            </a:pPr>
            <a:r>
              <a:rPr lang="en-US" dirty="0">
                <a:latin typeface="Times New Roman" panose="02020603050405020304" pitchFamily="18" charset="0"/>
                <a:cs typeface="Times New Roman" panose="02020603050405020304" pitchFamily="18" charset="0"/>
              </a:rPr>
              <a:t>we can examine the operation of </a:t>
            </a:r>
            <a:r>
              <a:rPr lang="en-US" dirty="0" smtClean="0">
                <a:latin typeface="Times New Roman" panose="02020603050405020304" pitchFamily="18" charset="0"/>
                <a:cs typeface="Times New Roman" panose="02020603050405020304" pitchFamily="18" charset="0"/>
              </a:rPr>
              <a:t>a comparator </a:t>
            </a:r>
            <a:r>
              <a:rPr lang="en-US" dirty="0">
                <a:latin typeface="Times New Roman" panose="02020603050405020304" pitchFamily="18" charset="0"/>
                <a:cs typeface="Times New Roman" panose="02020603050405020304" pitchFamily="18" charset="0"/>
              </a:rPr>
              <a:t>using a 741 op-amp, as shown in Fig. 17.2. </a:t>
            </a:r>
          </a:p>
          <a:p>
            <a:pPr algn="just">
              <a:lnSpc>
                <a:spcPct val="150000"/>
              </a:lnSpc>
            </a:pPr>
            <a:r>
              <a:rPr lang="en-US" dirty="0">
                <a:latin typeface="Times New Roman" panose="02020603050405020304" pitchFamily="18" charset="0"/>
                <a:cs typeface="Times New Roman" panose="02020603050405020304" pitchFamily="18" charset="0"/>
              </a:rPr>
              <a:t>With reference input (at pin 2) set to 0 V, a sinusoidal signal applied to the </a:t>
            </a:r>
            <a:r>
              <a:rPr lang="en-US" dirty="0" err="1">
                <a:latin typeface="Times New Roman" panose="02020603050405020304" pitchFamily="18" charset="0"/>
                <a:cs typeface="Times New Roman" panose="02020603050405020304" pitchFamily="18" charset="0"/>
              </a:rPr>
              <a:t>noninverting</a:t>
            </a:r>
            <a:r>
              <a:rPr lang="en-US" dirty="0">
                <a:latin typeface="Times New Roman" panose="02020603050405020304" pitchFamily="18" charset="0"/>
                <a:cs typeface="Times New Roman" panose="02020603050405020304" pitchFamily="18" charset="0"/>
              </a:rPr>
              <a:t> input (pin 3) will cause the output to switch between its two output states, as shown in Fig. 17.2b</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32</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4016031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9021" y="1600200"/>
            <a:ext cx="8600179"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33</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757371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998338" y="1600200"/>
            <a:ext cx="5147324" cy="4525963"/>
          </a:xfrm>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34</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97661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76200"/>
            <a:ext cx="8229600" cy="1143000"/>
          </a:xfrm>
        </p:spPr>
        <p:txBody>
          <a:bodyPr>
            <a:normAutofit fontScale="90000"/>
          </a:bodyPr>
          <a:lstStyle/>
          <a:p>
            <a:r>
              <a:rPr lang="en-US" b="1" dirty="0" smtClean="0"/>
              <a:t>Binary Number System</a:t>
            </a:r>
            <a:br>
              <a:rPr lang="en-US" b="1" dirty="0" smtClean="0"/>
            </a:br>
            <a:endParaRPr lang="en-US" dirty="0"/>
          </a:p>
        </p:txBody>
      </p:sp>
      <p:sp>
        <p:nvSpPr>
          <p:cNvPr id="3" name="Content Placeholder 2"/>
          <p:cNvSpPr>
            <a:spLocks noGrp="1"/>
          </p:cNvSpPr>
          <p:nvPr>
            <p:ph idx="1"/>
          </p:nvPr>
        </p:nvSpPr>
        <p:spPr>
          <a:xfrm>
            <a:off x="228600" y="821117"/>
            <a:ext cx="8610600" cy="5943601"/>
          </a:xfrm>
        </p:spPr>
        <p:txBody>
          <a:bodyPr>
            <a:normAutofit fontScale="70000" lnSpcReduction="20000"/>
          </a:bodyPr>
          <a:lstStyle/>
          <a:p>
            <a:pPr>
              <a:lnSpc>
                <a:spcPct val="170000"/>
              </a:lnSpc>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number system is a code that uses symbols to count the number of items. </a:t>
            </a:r>
            <a:endParaRPr lang="en-US" dirty="0" smtClean="0">
              <a:latin typeface="Times New Roman" panose="02020603050405020304" pitchFamily="18" charset="0"/>
              <a:cs typeface="Times New Roman" panose="02020603050405020304" pitchFamily="18" charset="0"/>
            </a:endParaRPr>
          </a:p>
          <a:p>
            <a:pPr>
              <a:lnSpc>
                <a:spcPct val="170000"/>
              </a:lnSpc>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most common </a:t>
            </a:r>
            <a:r>
              <a:rPr lang="en-US" dirty="0" smtClean="0">
                <a:latin typeface="Times New Roman" panose="02020603050405020304" pitchFamily="18" charset="0"/>
                <a:cs typeface="Times New Roman" panose="02020603050405020304" pitchFamily="18" charset="0"/>
              </a:rPr>
              <a:t>and familiar </a:t>
            </a:r>
            <a:r>
              <a:rPr lang="en-US" dirty="0">
                <a:latin typeface="Times New Roman" panose="02020603050405020304" pitchFamily="18" charset="0"/>
                <a:cs typeface="Times New Roman" panose="02020603050405020304" pitchFamily="18" charset="0"/>
              </a:rPr>
              <a:t>number system is the </a:t>
            </a:r>
            <a:r>
              <a:rPr lang="en-US" dirty="0">
                <a:solidFill>
                  <a:srgbClr val="FF0000"/>
                </a:solidFill>
                <a:latin typeface="Times New Roman" panose="02020603050405020304" pitchFamily="18" charset="0"/>
                <a:cs typeface="Times New Roman" panose="02020603050405020304" pitchFamily="18" charset="0"/>
              </a:rPr>
              <a:t>decimal number system</a:t>
            </a:r>
            <a:r>
              <a:rPr lang="en-US" dirty="0" smtClean="0">
                <a:solidFill>
                  <a:srgbClr val="FF0000"/>
                </a:solidFill>
                <a:latin typeface="Times New Roman" panose="02020603050405020304" pitchFamily="18" charset="0"/>
                <a:cs typeface="Times New Roman" panose="02020603050405020304" pitchFamily="18" charset="0"/>
              </a:rPr>
              <a:t>.</a:t>
            </a:r>
          </a:p>
          <a:p>
            <a:pPr>
              <a:lnSpc>
                <a:spcPct val="170000"/>
              </a:lnSpc>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decimal number system uses the symbols</a:t>
            </a:r>
          </a:p>
          <a:p>
            <a:pPr>
              <a:lnSpc>
                <a:spcPct val="170000"/>
              </a:lnSpc>
            </a:pPr>
            <a:r>
              <a:rPr lang="en-US" dirty="0">
                <a:latin typeface="Times New Roman" panose="02020603050405020304" pitchFamily="18" charset="0"/>
                <a:cs typeface="Times New Roman" panose="02020603050405020304" pitchFamily="18" charset="0"/>
              </a:rPr>
              <a:t>0, 1, 2, 3, 4, 5, 6, 7, 8 and 9. Thus, the decimal system uses 10 digits for counting the items</a:t>
            </a:r>
            <a:r>
              <a:rPr lang="en-US" dirty="0" smtClean="0">
                <a:latin typeface="Times New Roman" panose="02020603050405020304" pitchFamily="18" charset="0"/>
                <a:cs typeface="Times New Roman" panose="02020603050405020304" pitchFamily="18" charset="0"/>
              </a:rPr>
              <a:t>.</a:t>
            </a:r>
          </a:p>
          <a:p>
            <a:pPr>
              <a:lnSpc>
                <a:spcPct val="170000"/>
              </a:lnSpc>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smtClean="0">
                <a:solidFill>
                  <a:srgbClr val="FF0000"/>
                </a:solidFill>
                <a:latin typeface="Times New Roman" panose="02020603050405020304" pitchFamily="18" charset="0"/>
                <a:cs typeface="Times New Roman" panose="02020603050405020304" pitchFamily="18" charset="0"/>
              </a:rPr>
              <a:t>binary system </a:t>
            </a:r>
            <a:r>
              <a:rPr lang="en-US" dirty="0">
                <a:latin typeface="Times New Roman" panose="02020603050405020304" pitchFamily="18" charset="0"/>
                <a:cs typeface="Times New Roman" panose="02020603050405020304" pitchFamily="18" charset="0"/>
              </a:rPr>
              <a:t>uses only two digits (0 and 1) for counting the items. The reader may wonder how to count </a:t>
            </a:r>
            <a:r>
              <a:rPr lang="en-US" dirty="0" smtClean="0">
                <a:latin typeface="Times New Roman" panose="02020603050405020304" pitchFamily="18" charset="0"/>
                <a:cs typeface="Times New Roman" panose="02020603050405020304" pitchFamily="18" charset="0"/>
              </a:rPr>
              <a:t>the items </a:t>
            </a:r>
            <a:r>
              <a:rPr lang="en-US" dirty="0">
                <a:latin typeface="Times New Roman" panose="02020603050405020304" pitchFamily="18" charset="0"/>
                <a:cs typeface="Times New Roman" panose="02020603050405020304" pitchFamily="18" charset="0"/>
              </a:rPr>
              <a:t>in a binary system</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4</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2449462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Counting in Decimal and Binary systems</a:t>
            </a:r>
            <a:endParaRPr lang="en-US" dirty="0"/>
          </a:p>
        </p:txBody>
      </p:sp>
      <p:sp>
        <p:nvSpPr>
          <p:cNvPr id="3" name="Content Placeholder 2"/>
          <p:cNvSpPr>
            <a:spLocks noGrp="1"/>
          </p:cNvSpPr>
          <p:nvPr>
            <p:ph idx="1"/>
          </p:nvPr>
        </p:nvSpPr>
        <p:spPr/>
        <p:txBody>
          <a:bodyPr/>
          <a:lstStyle/>
          <a:p>
            <a:pPr>
              <a:lnSpc>
                <a:spcPct val="150000"/>
              </a:lnSpc>
            </a:pP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Figure.3 </a:t>
            </a:r>
            <a:r>
              <a:rPr lang="en-US" dirty="0">
                <a:latin typeface="Times New Roman" panose="02020603050405020304" pitchFamily="18" charset="0"/>
                <a:cs typeface="Times New Roman" panose="02020603050405020304" pitchFamily="18" charset="0"/>
              </a:rPr>
              <a:t>shows the counting of stones in </a:t>
            </a:r>
            <a:r>
              <a:rPr lang="en-US" dirty="0" smtClean="0">
                <a:latin typeface="Times New Roman" panose="02020603050405020304" pitchFamily="18" charset="0"/>
                <a:cs typeface="Times New Roman" panose="02020603050405020304" pitchFamily="18" charset="0"/>
              </a:rPr>
              <a:t>decimal as </a:t>
            </a:r>
            <a:r>
              <a:rPr lang="en-US" dirty="0">
                <a:latin typeface="Times New Roman" panose="02020603050405020304" pitchFamily="18" charset="0"/>
                <a:cs typeface="Times New Roman" panose="02020603050405020304" pitchFamily="18" charset="0"/>
              </a:rPr>
              <a:t>well as binary system. As you will see, the counting in the binary number system is </a:t>
            </a:r>
            <a:r>
              <a:rPr lang="en-US" dirty="0" smtClean="0">
                <a:latin typeface="Times New Roman" panose="02020603050405020304" pitchFamily="18" charset="0"/>
                <a:cs typeface="Times New Roman" panose="02020603050405020304" pitchFamily="18" charset="0"/>
              </a:rPr>
              <a:t>performed much </a:t>
            </a:r>
            <a:r>
              <a:rPr lang="en-US" dirty="0">
                <a:latin typeface="Times New Roman" panose="02020603050405020304" pitchFamily="18" charset="0"/>
                <a:cs typeface="Times New Roman" panose="02020603050405020304" pitchFamily="18" charset="0"/>
              </a:rPr>
              <a:t>the same way as in the decimal number system.</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5</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12948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prstClr val="black"/>
                </a:solidFill>
              </a:rPr>
              <a:t>Counting in Decimal and Binary systems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888" y="2000250"/>
            <a:ext cx="7246112" cy="37609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عنصر نائب لرقم الشريحة 4"/>
          <p:cNvSpPr>
            <a:spLocks noGrp="1"/>
          </p:cNvSpPr>
          <p:nvPr>
            <p:ph type="sldNum" sz="quarter" idx="12"/>
          </p:nvPr>
        </p:nvSpPr>
        <p:spPr/>
        <p:txBody>
          <a:bodyPr/>
          <a:lstStyle/>
          <a:p>
            <a:fld id="{1757281C-236A-48B1-93EB-FDA97DA4FCE8}" type="slidenum">
              <a:rPr lang="en-US" smtClean="0"/>
              <a:pPr/>
              <a:t>6</a:t>
            </a:fld>
            <a:endParaRPr lang="en-US"/>
          </a:p>
        </p:txBody>
      </p:sp>
      <p:sp>
        <p:nvSpPr>
          <p:cNvPr id="6" name="عنصر نائب للتذييل 5"/>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378004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610600" cy="5029200"/>
          </a:xfrm>
        </p:spPr>
        <p:txBody>
          <a:bodyPr>
            <a:normAutofit fontScale="70000" lnSpcReduction="20000"/>
          </a:bodyPr>
          <a:lstStyle/>
          <a:p>
            <a:pPr>
              <a:lnSpc>
                <a:spcPct val="170000"/>
              </a:lnSpc>
            </a:pPr>
            <a:r>
              <a:rPr lang="en-US" b="1" i="1" dirty="0">
                <a:latin typeface="Times New Roman" pitchFamily="18" charset="0"/>
                <a:cs typeface="Times New Roman" pitchFamily="18" charset="0"/>
              </a:rPr>
              <a:t>i</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Let us first see how items are counted in decimal system. In this system, the count starts </a:t>
            </a:r>
            <a:r>
              <a:rPr lang="en-US" dirty="0" smtClean="0">
                <a:latin typeface="Times New Roman" pitchFamily="18" charset="0"/>
                <a:cs typeface="Times New Roman" pitchFamily="18" charset="0"/>
              </a:rPr>
              <a:t>as 0</a:t>
            </a:r>
            <a:r>
              <a:rPr lang="en-US" dirty="0">
                <a:latin typeface="Times New Roman" pitchFamily="18" charset="0"/>
                <a:cs typeface="Times New Roman" pitchFamily="18" charset="0"/>
              </a:rPr>
              <a:t>, 1, ...., 9. After 9, we are to write the next number. To do so, we use the second digit of the </a:t>
            </a:r>
            <a:r>
              <a:rPr lang="en-US" dirty="0" smtClean="0">
                <a:latin typeface="Times New Roman" pitchFamily="18" charset="0"/>
                <a:cs typeface="Times New Roman" pitchFamily="18" charset="0"/>
              </a:rPr>
              <a:t>decimal system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i.e</a:t>
            </a:r>
            <a:r>
              <a:rPr lang="en-US" dirty="0">
                <a:latin typeface="Times New Roman" pitchFamily="18" charset="0"/>
                <a:cs typeface="Times New Roman" pitchFamily="18" charset="0"/>
              </a:rPr>
              <a:t>., 1) followed by the first digit (</a:t>
            </a:r>
            <a:r>
              <a:rPr lang="en-US" i="1" dirty="0">
                <a:latin typeface="Times New Roman" pitchFamily="18" charset="0"/>
                <a:cs typeface="Times New Roman" pitchFamily="18" charset="0"/>
              </a:rPr>
              <a:t>i.e</a:t>
            </a:r>
            <a:r>
              <a:rPr lang="en-US" dirty="0">
                <a:latin typeface="Times New Roman" pitchFamily="18" charset="0"/>
                <a:cs typeface="Times New Roman" pitchFamily="18" charset="0"/>
              </a:rPr>
              <a:t>., 0). So after 9, the next number is 10</a:t>
            </a:r>
            <a:r>
              <a:rPr lang="en-US" dirty="0" smtClean="0">
                <a:latin typeface="Times New Roman" pitchFamily="18" charset="0"/>
                <a:cs typeface="Times New Roman" pitchFamily="18" charset="0"/>
              </a:rPr>
              <a:t>.</a:t>
            </a:r>
          </a:p>
          <a:p>
            <a:pPr>
              <a:lnSpc>
                <a:spcPct val="170000"/>
              </a:lnSpc>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order to represent a number next to 99, we use three decimal digits (100). </a:t>
            </a:r>
            <a:endParaRPr lang="en-US" dirty="0" smtClean="0">
              <a:latin typeface="Times New Roman" pitchFamily="18" charset="0"/>
              <a:cs typeface="Times New Roman" pitchFamily="18" charset="0"/>
            </a:endParaRPr>
          </a:p>
          <a:p>
            <a:pPr>
              <a:lnSpc>
                <a:spcPct val="170000"/>
              </a:lnSpc>
            </a:pPr>
            <a:r>
              <a:rPr lang="en-US" dirty="0" smtClean="0">
                <a:latin typeface="Times New Roman" pitchFamily="18" charset="0"/>
                <a:cs typeface="Times New Roman" pitchFamily="18" charset="0"/>
              </a:rPr>
              <a:t>That </a:t>
            </a:r>
            <a:r>
              <a:rPr lang="en-US" dirty="0">
                <a:latin typeface="Times New Roman" pitchFamily="18" charset="0"/>
                <a:cs typeface="Times New Roman" pitchFamily="18" charset="0"/>
              </a:rPr>
              <a:t>is to say </a:t>
            </a:r>
            <a:r>
              <a:rPr lang="en-US" dirty="0" smtClean="0">
                <a:latin typeface="Times New Roman" pitchFamily="18" charset="0"/>
                <a:cs typeface="Times New Roman" pitchFamily="18" charset="0"/>
              </a:rPr>
              <a:t>second digit </a:t>
            </a:r>
            <a:r>
              <a:rPr lang="en-US" dirty="0">
                <a:latin typeface="Times New Roman" pitchFamily="18" charset="0"/>
                <a:cs typeface="Times New Roman" pitchFamily="18" charset="0"/>
              </a:rPr>
              <a:t>of the decimal system (</a:t>
            </a:r>
            <a:r>
              <a:rPr lang="en-US" i="1" dirty="0">
                <a:latin typeface="Times New Roman" pitchFamily="18" charset="0"/>
                <a:cs typeface="Times New Roman" pitchFamily="18" charset="0"/>
              </a:rPr>
              <a:t>i.e</a:t>
            </a:r>
            <a:r>
              <a:rPr lang="en-US" dirty="0">
                <a:latin typeface="Times New Roman" pitchFamily="18" charset="0"/>
                <a:cs typeface="Times New Roman" pitchFamily="18" charset="0"/>
              </a:rPr>
              <a:t>., 1) followed by two first digits (</a:t>
            </a:r>
            <a:r>
              <a:rPr lang="en-US" i="1" dirty="0" err="1">
                <a:latin typeface="Times New Roman" pitchFamily="18" charset="0"/>
                <a:cs typeface="Times New Roman" pitchFamily="18" charset="0"/>
              </a:rPr>
              <a:t>i.e</a:t>
            </a:r>
            <a:r>
              <a:rPr lang="en-US" dirty="0">
                <a:latin typeface="Times New Roman" pitchFamily="18" charset="0"/>
                <a:cs typeface="Times New Roman" pitchFamily="18" charset="0"/>
              </a:rPr>
              <a:t>, two zeros).</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7</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159625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latin typeface="Times New Roman" pitchFamily="18" charset="0"/>
                <a:cs typeface="Times New Roman" pitchFamily="18" charset="0"/>
              </a:rPr>
              <a:t>binary system</a:t>
            </a:r>
            <a:endParaRPr lang="en-US" dirty="0"/>
          </a:p>
        </p:txBody>
      </p:sp>
      <p:sp>
        <p:nvSpPr>
          <p:cNvPr id="3" name="Content Placeholder 2"/>
          <p:cNvSpPr>
            <a:spLocks noGrp="1"/>
          </p:cNvSpPr>
          <p:nvPr>
            <p:ph idx="1"/>
          </p:nvPr>
        </p:nvSpPr>
        <p:spPr>
          <a:xfrm>
            <a:off x="457200" y="1066800"/>
            <a:ext cx="8458200" cy="5638800"/>
          </a:xfrm>
        </p:spPr>
        <p:txBody>
          <a:bodyPr>
            <a:normAutofit fontScale="62500" lnSpcReduction="20000"/>
          </a:bodyPr>
          <a:lstStyle/>
          <a:p>
            <a:pPr>
              <a:lnSpc>
                <a:spcPct val="170000"/>
              </a:lnSpc>
            </a:pPr>
            <a:r>
              <a:rPr lang="en-US" b="1" i="1" dirty="0">
                <a:latin typeface="Times New Roman" pitchFamily="18" charset="0"/>
                <a:cs typeface="Times New Roman" pitchFamily="18" charset="0"/>
              </a:rPr>
              <a:t>ii</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Let us now turn to binary system. Note that 0 and 1 count in the binary system is the same </a:t>
            </a:r>
            <a:r>
              <a:rPr lang="en-US" dirty="0" smtClean="0">
                <a:latin typeface="Times New Roman" pitchFamily="18" charset="0"/>
                <a:cs typeface="Times New Roman" pitchFamily="18" charset="0"/>
              </a:rPr>
              <a:t>as  in </a:t>
            </a:r>
            <a:r>
              <a:rPr lang="en-US" dirty="0">
                <a:latin typeface="Times New Roman" pitchFamily="18" charset="0"/>
                <a:cs typeface="Times New Roman" pitchFamily="18" charset="0"/>
              </a:rPr>
              <a:t>the decimal counting. To represent 2 stones, we use the second binary digit (</a:t>
            </a:r>
            <a:r>
              <a:rPr lang="en-US" i="1" dirty="0">
                <a:latin typeface="Times New Roman" pitchFamily="18" charset="0"/>
                <a:cs typeface="Times New Roman" pitchFamily="18" charset="0"/>
              </a:rPr>
              <a:t>i.e</a:t>
            </a:r>
            <a:r>
              <a:rPr lang="en-US" dirty="0">
                <a:latin typeface="Times New Roman" pitchFamily="18" charset="0"/>
                <a:cs typeface="Times New Roman" pitchFamily="18" charset="0"/>
              </a:rPr>
              <a:t>., 1) followed by </a:t>
            </a:r>
            <a:r>
              <a:rPr lang="en-US" dirty="0" smtClean="0">
                <a:latin typeface="Times New Roman" pitchFamily="18" charset="0"/>
                <a:cs typeface="Times New Roman" pitchFamily="18" charset="0"/>
              </a:rPr>
              <a:t>the first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i.e</a:t>
            </a:r>
            <a:r>
              <a:rPr lang="en-US" dirty="0">
                <a:latin typeface="Times New Roman" pitchFamily="18" charset="0"/>
                <a:cs typeface="Times New Roman" pitchFamily="18" charset="0"/>
              </a:rPr>
              <a:t>., 0). </a:t>
            </a:r>
            <a:endParaRPr lang="en-US" dirty="0" smtClean="0">
              <a:latin typeface="Times New Roman" pitchFamily="18" charset="0"/>
              <a:cs typeface="Times New Roman" pitchFamily="18" charset="0"/>
            </a:endParaRPr>
          </a:p>
          <a:p>
            <a:pPr>
              <a:lnSpc>
                <a:spcPct val="170000"/>
              </a:lnSpc>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gives binary number 10 (read as one-zero and not ten) as an equivalent of 2 in </a:t>
            </a:r>
            <a:r>
              <a:rPr lang="en-US" dirty="0" smtClean="0">
                <a:latin typeface="Times New Roman" pitchFamily="18" charset="0"/>
                <a:cs typeface="Times New Roman" pitchFamily="18" charset="0"/>
              </a:rPr>
              <a:t>the decimal </a:t>
            </a:r>
            <a:r>
              <a:rPr lang="en-US" dirty="0">
                <a:latin typeface="Times New Roman" pitchFamily="18" charset="0"/>
                <a:cs typeface="Times New Roman" pitchFamily="18" charset="0"/>
              </a:rPr>
              <a:t>system. </a:t>
            </a:r>
            <a:endParaRPr lang="en-US" dirty="0" smtClean="0">
              <a:latin typeface="Times New Roman" pitchFamily="18" charset="0"/>
              <a:cs typeface="Times New Roman" pitchFamily="18" charset="0"/>
            </a:endParaRPr>
          </a:p>
          <a:p>
            <a:pPr>
              <a:lnSpc>
                <a:spcPct val="170000"/>
              </a:lnSpc>
            </a:pPr>
            <a:r>
              <a:rPr lang="en-US" dirty="0" smtClean="0">
                <a:latin typeface="Times New Roman" pitchFamily="18" charset="0"/>
                <a:cs typeface="Times New Roman" pitchFamily="18" charset="0"/>
              </a:rPr>
              <a:t>After </a:t>
            </a:r>
            <a:r>
              <a:rPr lang="en-US" dirty="0">
                <a:latin typeface="Times New Roman" pitchFamily="18" charset="0"/>
                <a:cs typeface="Times New Roman" pitchFamily="18" charset="0"/>
              </a:rPr>
              <a:t>this, the two binary digits are exhausted. We shall use three </a:t>
            </a:r>
            <a:r>
              <a:rPr lang="en-US" dirty="0" smtClean="0">
                <a:latin typeface="Times New Roman" pitchFamily="18" charset="0"/>
                <a:cs typeface="Times New Roman" pitchFamily="18" charset="0"/>
              </a:rPr>
              <a:t>digits to </a:t>
            </a:r>
            <a:r>
              <a:rPr lang="en-US" dirty="0">
                <a:latin typeface="Times New Roman" pitchFamily="18" charset="0"/>
                <a:cs typeface="Times New Roman" pitchFamily="18" charset="0"/>
              </a:rPr>
              <a:t>represent the next binary number. Thus, to represent 4 (four), we use the second binary </a:t>
            </a:r>
            <a:r>
              <a:rPr lang="en-US" dirty="0" smtClean="0">
                <a:latin typeface="Times New Roman" pitchFamily="18" charset="0"/>
                <a:cs typeface="Times New Roman" pitchFamily="18" charset="0"/>
              </a:rPr>
              <a:t>digit followed </a:t>
            </a:r>
            <a:r>
              <a:rPr lang="en-US" dirty="0">
                <a:latin typeface="Times New Roman" pitchFamily="18" charset="0"/>
                <a:cs typeface="Times New Roman" pitchFamily="18" charset="0"/>
              </a:rPr>
              <a:t>by two first binary digits. This gives the binary *100 (read as one-zero-zero) as </a:t>
            </a:r>
            <a:r>
              <a:rPr lang="en-US" dirty="0" smtClean="0">
                <a:latin typeface="Times New Roman" pitchFamily="18" charset="0"/>
                <a:cs typeface="Times New Roman" pitchFamily="18" charset="0"/>
              </a:rPr>
              <a:t>equivalent to </a:t>
            </a:r>
            <a:r>
              <a:rPr lang="en-US" dirty="0">
                <a:latin typeface="Times New Roman" pitchFamily="18" charset="0"/>
                <a:cs typeface="Times New Roman" pitchFamily="18" charset="0"/>
              </a:rPr>
              <a:t>4 in the decimal system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8</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4153551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Notes </a:t>
            </a:r>
            <a:br>
              <a:rPr lang="en-US" b="1"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228600" y="1600200"/>
            <a:ext cx="8458200" cy="5257800"/>
          </a:xfrm>
        </p:spPr>
        <p:txBody>
          <a:bodyPr>
            <a:normAutofit lnSpcReduction="10000"/>
          </a:bodyPr>
          <a:lstStyle/>
          <a:p>
            <a:pPr>
              <a:lnSpc>
                <a:spcPct val="150000"/>
              </a:lnSpc>
            </a:pPr>
            <a:r>
              <a:rPr lang="en-US" b="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Each binary digit (0 or 1) is referred to as a </a:t>
            </a:r>
            <a:r>
              <a:rPr lang="en-US" i="1" dirty="0">
                <a:latin typeface="Times New Roman" panose="02020603050405020304" pitchFamily="18" charset="0"/>
                <a:cs typeface="Times New Roman" panose="02020603050405020304" pitchFamily="18" charset="0"/>
              </a:rPr>
              <a:t>bit</a:t>
            </a:r>
            <a:r>
              <a:rPr lang="en-US" dirty="0">
                <a:latin typeface="Times New Roman" panose="02020603050405020304" pitchFamily="18" charset="0"/>
                <a:cs typeface="Times New Roman" panose="02020603050405020304" pitchFamily="18" charset="0"/>
              </a:rPr>
              <a:t>. A string of four bits is called as a </a:t>
            </a:r>
            <a:r>
              <a:rPr lang="en-US" i="1" dirty="0">
                <a:latin typeface="Times New Roman" panose="02020603050405020304" pitchFamily="18" charset="0"/>
                <a:cs typeface="Times New Roman" panose="02020603050405020304" pitchFamily="18" charset="0"/>
              </a:rPr>
              <a:t>nibble </a:t>
            </a:r>
            <a:r>
              <a:rPr lang="en-US" dirty="0" smtClean="0">
                <a:latin typeface="Times New Roman" panose="02020603050405020304" pitchFamily="18" charset="0"/>
                <a:cs typeface="Times New Roman" panose="02020603050405020304" pitchFamily="18" charset="0"/>
              </a:rPr>
              <a:t>and eight </a:t>
            </a:r>
            <a:r>
              <a:rPr lang="en-US" dirty="0">
                <a:latin typeface="Times New Roman" panose="02020603050405020304" pitchFamily="18" charset="0"/>
                <a:cs typeface="Times New Roman" panose="02020603050405020304" pitchFamily="18" charset="0"/>
              </a:rPr>
              <a:t>bits make a </a:t>
            </a:r>
            <a:r>
              <a:rPr lang="en-US" i="1" dirty="0">
                <a:latin typeface="Times New Roman" panose="02020603050405020304" pitchFamily="18" charset="0"/>
                <a:cs typeface="Times New Roman" panose="02020603050405020304" pitchFamily="18" charset="0"/>
              </a:rPr>
              <a:t>byte</a:t>
            </a:r>
            <a:r>
              <a:rPr lang="en-US" dirty="0">
                <a:latin typeface="Times New Roman" panose="02020603050405020304" pitchFamily="18" charset="0"/>
                <a:cs typeface="Times New Roman" panose="02020603050405020304" pitchFamily="18" charset="0"/>
              </a:rPr>
              <a:t>. Thus, 1001 is a nibble and 10010110 is a binary byte.</a:t>
            </a:r>
          </a:p>
          <a:p>
            <a:pPr>
              <a:lnSpc>
                <a:spcPct val="150000"/>
              </a:lnSpc>
            </a:pPr>
            <a:r>
              <a:rPr lang="en-US" b="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ii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binary number system is the most useful in digital circuits because there are only </a:t>
            </a:r>
            <a:r>
              <a:rPr lang="en-US" dirty="0" smtClean="0">
                <a:latin typeface="Times New Roman" panose="02020603050405020304" pitchFamily="18" charset="0"/>
                <a:cs typeface="Times New Roman" panose="02020603050405020304" pitchFamily="18" charset="0"/>
              </a:rPr>
              <a:t>two digits </a:t>
            </a:r>
            <a:r>
              <a:rPr lang="en-US" dirty="0">
                <a:latin typeface="Times New Roman" panose="02020603050405020304" pitchFamily="18" charset="0"/>
                <a:cs typeface="Times New Roman" panose="02020603050405020304" pitchFamily="18" charset="0"/>
              </a:rPr>
              <a:t>(0 and 1).</a:t>
            </a:r>
          </a:p>
        </p:txBody>
      </p:sp>
      <p:sp>
        <p:nvSpPr>
          <p:cNvPr id="4" name="عنصر نائب لرقم الشريحة 3"/>
          <p:cNvSpPr>
            <a:spLocks noGrp="1"/>
          </p:cNvSpPr>
          <p:nvPr>
            <p:ph type="sldNum" sz="quarter" idx="12"/>
          </p:nvPr>
        </p:nvSpPr>
        <p:spPr/>
        <p:txBody>
          <a:bodyPr/>
          <a:lstStyle/>
          <a:p>
            <a:fld id="{1757281C-236A-48B1-93EB-FDA97DA4FCE8}" type="slidenum">
              <a:rPr lang="en-US" smtClean="0"/>
              <a:pPr/>
              <a:t>9</a:t>
            </a:fld>
            <a:endParaRPr lang="en-US"/>
          </a:p>
        </p:txBody>
      </p:sp>
      <p:sp>
        <p:nvSpPr>
          <p:cNvPr id="5" name="عنصر نائب للتذييل 4"/>
          <p:cNvSpPr>
            <a:spLocks noGrp="1"/>
          </p:cNvSpPr>
          <p:nvPr>
            <p:ph type="ftr" sz="quarter" idx="11"/>
          </p:nvPr>
        </p:nvSpPr>
        <p:spPr/>
        <p:txBody>
          <a:bodyPr/>
          <a:lstStyle/>
          <a:p>
            <a:r>
              <a:rPr lang="en-US" smtClean="0"/>
              <a:t>Mohammed.H.Ali</a:t>
            </a:r>
            <a:endParaRPr lang="en-US"/>
          </a:p>
        </p:txBody>
      </p:sp>
    </p:spTree>
    <p:extLst>
      <p:ext uri="{BB962C8B-B14F-4D97-AF65-F5344CB8AC3E}">
        <p14:creationId xmlns:p14="http://schemas.microsoft.com/office/powerpoint/2010/main" xmlns="" val="97058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2141</Words>
  <Application>Microsoft Office PowerPoint</Application>
  <PresentationFormat>عرض على الشاشة (3:4)‏</PresentationFormat>
  <Paragraphs>172</Paragraphs>
  <Slides>34</Slides>
  <Notes>1</Notes>
  <HiddenSlides>0</HiddenSlides>
  <MMClips>0</MMClips>
  <ScaleCrop>false</ScaleCrop>
  <HeadingPairs>
    <vt:vector size="4" baseType="variant">
      <vt:variant>
        <vt:lpstr>سمة</vt:lpstr>
      </vt:variant>
      <vt:variant>
        <vt:i4>1</vt:i4>
      </vt:variant>
      <vt:variant>
        <vt:lpstr>عناوين الشرائح</vt:lpstr>
      </vt:variant>
      <vt:variant>
        <vt:i4>34</vt:i4>
      </vt:variant>
    </vt:vector>
  </HeadingPairs>
  <TitlesOfParts>
    <vt:vector size="35" baseType="lpstr">
      <vt:lpstr>Office Theme</vt:lpstr>
      <vt:lpstr>Analog and Digital Signals</vt:lpstr>
      <vt:lpstr>الشريحة 2</vt:lpstr>
      <vt:lpstr> Digital Circuit</vt:lpstr>
      <vt:lpstr>Binary Number System </vt:lpstr>
      <vt:lpstr>Counting in Decimal and Binary systems</vt:lpstr>
      <vt:lpstr>Counting in Decimal and Binary systems</vt:lpstr>
      <vt:lpstr>الشريحة 7</vt:lpstr>
      <vt:lpstr>binary system</vt:lpstr>
      <vt:lpstr>Notes  </vt:lpstr>
      <vt:lpstr>Place Value</vt:lpstr>
      <vt:lpstr>LSD &amp; MSD</vt:lpstr>
      <vt:lpstr>Binary number system.</vt:lpstr>
      <vt:lpstr>Binary-Coded Decimal Code (BCD Code)</vt:lpstr>
      <vt:lpstr>الشريحة 14</vt:lpstr>
      <vt:lpstr>Logic Gates</vt:lpstr>
      <vt:lpstr>Encoders and Decoders</vt:lpstr>
      <vt:lpstr>Encoders and Decoders</vt:lpstr>
      <vt:lpstr>Advantages and Disadvantages of Digital Electronics </vt:lpstr>
      <vt:lpstr>Advantages</vt:lpstr>
      <vt:lpstr>Disadvantages</vt:lpstr>
      <vt:lpstr>The Shift Register </vt:lpstr>
      <vt:lpstr>The Shift Register </vt:lpstr>
      <vt:lpstr>الشريحة 23</vt:lpstr>
      <vt:lpstr>Types of shift register</vt:lpstr>
      <vt:lpstr>Types of shift register</vt:lpstr>
      <vt:lpstr>Integrated circuit (ICs)</vt:lpstr>
      <vt:lpstr>Electronic Devices and circuits theory </vt:lpstr>
      <vt:lpstr>الشريحة 28</vt:lpstr>
      <vt:lpstr>الشريحة 29</vt:lpstr>
      <vt:lpstr>COMPARATOR UNIT OPERATION</vt:lpstr>
      <vt:lpstr>الشريحة 31</vt:lpstr>
      <vt:lpstr>الشريحة 32</vt:lpstr>
      <vt:lpstr>الشريحة 33</vt:lpstr>
      <vt:lpstr>الشريحة 34</vt:lpstr>
    </vt:vector>
  </TitlesOfParts>
  <Company>Ahmed-Under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Aisha</dc:creator>
  <cp:lastModifiedBy>Msc.mohammed</cp:lastModifiedBy>
  <cp:revision>67</cp:revision>
  <dcterms:created xsi:type="dcterms:W3CDTF">2015-02-25T19:34:22Z</dcterms:created>
  <dcterms:modified xsi:type="dcterms:W3CDTF">2018-11-10T08:49:28Z</dcterms:modified>
</cp:coreProperties>
</file>